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4" r:id="rId5"/>
    <p:sldId id="267" r:id="rId6"/>
    <p:sldId id="262" r:id="rId7"/>
    <p:sldId id="263" r:id="rId8"/>
    <p:sldId id="271" r:id="rId9"/>
    <p:sldId id="260" r:id="rId10"/>
    <p:sldId id="261" r:id="rId11"/>
    <p:sldId id="272" r:id="rId12"/>
    <p:sldId id="274" r:id="rId13"/>
    <p:sldId id="270" r:id="rId14"/>
    <p:sldId id="276" r:id="rId15"/>
    <p:sldId id="277" r:id="rId16"/>
    <p:sldId id="278" r:id="rId17"/>
    <p:sldId id="279" r:id="rId18"/>
    <p:sldId id="275" r:id="rId19"/>
    <p:sldId id="281" r:id="rId20"/>
    <p:sldId id="282" r:id="rId21"/>
    <p:sldId id="283" r:id="rId22"/>
    <p:sldId id="280" r:id="rId23"/>
    <p:sldId id="285" r:id="rId24"/>
    <p:sldId id="286" r:id="rId25"/>
    <p:sldId id="287" r:id="rId26"/>
    <p:sldId id="284" r:id="rId27"/>
    <p:sldId id="288" r:id="rId28"/>
    <p:sldId id="28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A032F1-1092-DEF7-A11E-796EEBA1EBD0}" v="203" dt="2024-10-26T19:40:46.886"/>
    <p1510:client id="{461FCB14-F1B1-E73C-A87B-35C632901478}" v="751" dt="2024-10-27T00:57:49.7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5.xml" Id="rId26" /><Relationship Type="http://schemas.openxmlformats.org/officeDocument/2006/relationships/slide" Target="slides/slide2.xml" Id="rId3" /><Relationship Type="http://schemas.openxmlformats.org/officeDocument/2006/relationships/slide" Target="slides/slide20.xml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24.xml" Id="rId25" /><Relationship Type="http://schemas.openxmlformats.org/officeDocument/2006/relationships/tableStyles" Target="tableStyles.xml" Id="rId33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slide" Target="slides/slide28.xml" Id="rId29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23.xml" Id="rId24" /><Relationship Type="http://schemas.openxmlformats.org/officeDocument/2006/relationships/theme" Target="theme/theme1.xml" Id="rId32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slide" Target="slides/slide27.xml" Id="rId28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viewProps" Target="viewProps.xml" Id="rId31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slide" Target="slides/slide26.xml" Id="rId27" /><Relationship Type="http://schemas.openxmlformats.org/officeDocument/2006/relationships/presProps" Target="presProps.xml" Id="rId30" /><Relationship Type="http://schemas.microsoft.com/office/2015/10/relationships/revisionInfo" Target="revisionInfo.xml" Id="rId35" /><Relationship Type="http://schemas.openxmlformats.org/officeDocument/2006/relationships/slide" Target="slides/slide7.xml" Id="rId8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83F1-BF6E-4A98-8153-BAC9ABDE7CE3}" type="datetimeFigureOut">
              <a:rPr lang="en-US" dirty="0"/>
              <a:t>10/26/2024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994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E5A2-57A1-4629-B29D-D386573AF9F3}" type="datetimeFigureOut">
              <a:rPr lang="en-US" dirty="0"/>
              <a:t>10/26/2024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82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2485-1B57-41B4-A998-97848CC136C2}" type="datetimeFigureOut">
              <a:rPr lang="en-US" dirty="0"/>
              <a:t>10/26/2024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60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6E92-E5C8-4FF8-B2BE-A516F6A1724E}" type="datetimeFigureOut">
              <a:rPr lang="en-US" dirty="0"/>
              <a:t>10/26/2024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B232-C681-46A2-B21F-2BD21E9CA134}" type="datetimeFigureOut">
              <a:rPr lang="en-US" dirty="0"/>
              <a:t>10/26/2024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771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E26E-66F9-4E5F-9E07-CA7CDB200281}" type="datetimeFigureOut">
              <a:rPr lang="en-US" dirty="0"/>
              <a:t>10/26/2024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04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A01C-F286-49E7-998E-3D5BB613F99A}" type="datetimeFigureOut">
              <a:rPr lang="en-US" dirty="0"/>
              <a:t>10/26/2024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80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2C0A-F771-42D9-AAB0-90C3A2B0FEAD}" type="datetimeFigureOut">
              <a:rPr lang="en-US" dirty="0"/>
              <a:t>10/26/2024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07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A270-409D-4410-9649-B7481576446C}" type="datetimeFigureOut">
              <a:rPr lang="en-US" dirty="0"/>
              <a:t>10/26/2024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4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00AA3-798A-4433-8927-6E115914B6EF}" type="datetimeFigureOut">
              <a:rPr lang="en-US" dirty="0"/>
              <a:t>10/26/2024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17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2871-0F85-43DC-99D7-CA8E7437E2EC}" type="datetimeFigureOut">
              <a:rPr lang="en-US" dirty="0"/>
              <a:t>10/26/2024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796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1"/>
            <a:ext cx="10363200" cy="1187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559171"/>
            <a:ext cx="10363200" cy="3382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E857DF4D-D974-434D-9D64-40B7405DF5F0}" type="datetimeFigureOut">
              <a:rPr lang="en-US" dirty="0"/>
              <a:t>10/26/2024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09B62C-3402-4623-9A7C-AA048B56F8C3}"/>
              </a:ext>
            </a:extLst>
          </p:cNvPr>
          <p:cNvCxnSpPr>
            <a:cxnSpLocks/>
          </p:cNvCxnSpPr>
          <p:nvPr/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24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  <p15:guide id="5" pos="576">
          <p15:clr>
            <a:srgbClr val="F26B43"/>
          </p15:clr>
        </p15:guide>
        <p15:guide id="6" orient="horz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smoke background">
            <a:extLst>
              <a:ext uri="{FF2B5EF4-FFF2-40B4-BE49-F238E27FC236}">
                <a16:creationId xmlns:a16="http://schemas.microsoft.com/office/drawing/2014/main" id="{D4E37A33-572F-C75E-0B54-C009FCFF0E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438" b="8975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871538"/>
            <a:ext cx="6515100" cy="3202921"/>
          </a:xfrm>
        </p:spPr>
        <p:txBody>
          <a:bodyPr>
            <a:normAutofit/>
          </a:bodyPr>
          <a:lstStyle/>
          <a:p>
            <a:pPr algn="l"/>
            <a:r>
              <a:rPr lang="en-US" sz="6100">
                <a:solidFill>
                  <a:srgbClr val="FFFFFF"/>
                </a:solidFill>
              </a:rPr>
              <a:t>Linux final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464424"/>
            <a:ext cx="5208493" cy="1057834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Brianna clarke</a:t>
            </a:r>
          </a:p>
          <a:p>
            <a:pPr algn="l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" y="1023762"/>
            <a:ext cx="3206795" cy="2669808"/>
          </a:xfrm>
        </p:spPr>
        <p:txBody>
          <a:bodyPr>
            <a:normAutofit/>
          </a:bodyPr>
          <a:lstStyle/>
          <a:p>
            <a:r>
              <a:rPr lang="en-US" sz="4400" dirty="0"/>
              <a:t>Change script file permissions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320214-6939-4D5F-096D-90763257D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743" y="746365"/>
            <a:ext cx="8015764" cy="548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8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8" y="1320803"/>
            <a:ext cx="2841035" cy="4171472"/>
          </a:xfrm>
        </p:spPr>
        <p:txBody>
          <a:bodyPr>
            <a:noAutofit/>
          </a:bodyPr>
          <a:lstStyle/>
          <a:p>
            <a:r>
              <a:rPr lang="en-US" sz="4000" dirty="0"/>
              <a:t>Set the PATH variable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DD83B2-246A-80A9-A3FA-F7209F25E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223" y="572875"/>
            <a:ext cx="8972540" cy="571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49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1219827"/>
            <a:ext cx="2739435" cy="2035178"/>
          </a:xfrm>
        </p:spPr>
        <p:txBody>
          <a:bodyPr>
            <a:noAutofit/>
          </a:bodyPr>
          <a:lstStyle/>
          <a:p>
            <a:r>
              <a:rPr lang="en-US" sz="4000" dirty="0"/>
              <a:t>Make the PATH variable permanent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4C59D1-5B3D-A88D-BA82-1EFD140A0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045" y="780820"/>
            <a:ext cx="8192210" cy="52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60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11F6F-0474-776D-5FBE-9FB644285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User and group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70B71-B744-7325-3283-2A026F4D5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Add users and groups in CLI.</a:t>
            </a:r>
          </a:p>
          <a:p>
            <a:r>
              <a:rPr lang="en-US" dirty="0"/>
              <a:t>Test user and group settings.</a:t>
            </a:r>
          </a:p>
          <a:p>
            <a:r>
              <a:rPr lang="en-US" dirty="0"/>
              <a:t>Add users in GUI.</a:t>
            </a:r>
          </a:p>
          <a:p>
            <a:r>
              <a:rPr lang="en-US" dirty="0"/>
              <a:t>Remove users and groups.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479D4-58A7-63BC-C5B3-178042D41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4DB9-423D-47CA-8A13-D2DBC431154A}" type="datetime1">
              <a:t>10/26/2024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54A5E-2496-70AB-C55C-D2B2461E5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6FFA9-429B-43A3-F232-6A1765030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46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163" y="524592"/>
            <a:ext cx="7534814" cy="785949"/>
          </a:xfrm>
        </p:spPr>
        <p:txBody>
          <a:bodyPr>
            <a:noAutofit/>
          </a:bodyPr>
          <a:lstStyle/>
          <a:p>
            <a:r>
              <a:rPr lang="en-US" sz="4000" dirty="0"/>
              <a:t>Add users and groups in CLI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5243" y="1590517"/>
            <a:ext cx="9405194" cy="51422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1. What does the </a:t>
            </a:r>
            <a:r>
              <a:rPr lang="en-US" sz="2000" i="1" dirty="0"/>
              <a:t>–m</a:t>
            </a:r>
            <a:r>
              <a:rPr lang="en-US" sz="2000" dirty="0"/>
              <a:t> option in the </a:t>
            </a:r>
            <a:r>
              <a:rPr lang="en-US" sz="2000" err="1"/>
              <a:t>useradd</a:t>
            </a:r>
            <a:r>
              <a:rPr lang="en-US" sz="2000" dirty="0"/>
              <a:t> command do?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m  -- tells </a:t>
            </a:r>
            <a:r>
              <a:rPr lang="en-US" sz="2000" err="1"/>
              <a:t>useradd</a:t>
            </a:r>
            <a:r>
              <a:rPr lang="en-US" sz="2000" dirty="0"/>
              <a:t> command to create a home directory for this new user.</a:t>
            </a:r>
          </a:p>
          <a:p>
            <a:endParaRPr lang="en-US" sz="2000" dirty="0"/>
          </a:p>
          <a:p>
            <a:r>
              <a:rPr lang="en-US" sz="2000" dirty="0"/>
              <a:t>2. What does the </a:t>
            </a:r>
            <a:r>
              <a:rPr lang="en-US" sz="2000" i="1" dirty="0"/>
              <a:t>-3</a:t>
            </a:r>
            <a:r>
              <a:rPr lang="en-US" sz="2000" dirty="0"/>
              <a:t> option in the tail command do?</a:t>
            </a:r>
          </a:p>
          <a:p>
            <a:r>
              <a:rPr lang="en-US" sz="2000" dirty="0"/>
              <a:t>-3  -- tells tail command how many lines to chow from the end of the file.</a:t>
            </a:r>
          </a:p>
          <a:p>
            <a:endParaRPr lang="en-US" sz="2000" dirty="0"/>
          </a:p>
          <a:p>
            <a:r>
              <a:rPr lang="en-US" sz="2000" dirty="0"/>
              <a:t>3. Which line of the </a:t>
            </a:r>
            <a:r>
              <a:rPr lang="en-US" sz="2000" i="1" dirty="0"/>
              <a:t>/</a:t>
            </a:r>
            <a:r>
              <a:rPr lang="en-US" sz="2000" i="1" err="1"/>
              <a:t>etc</a:t>
            </a:r>
            <a:r>
              <a:rPr lang="en-US" sz="2000" i="1" dirty="0"/>
              <a:t>/group </a:t>
            </a:r>
            <a:r>
              <a:rPr lang="en-US" sz="2000" dirty="0"/>
              <a:t>file lists members of the “students” group? Copy it here:</a:t>
            </a:r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591339-B0E7-C334-178C-8E1EFCF79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243" y="5565495"/>
            <a:ext cx="4710652" cy="29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9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11442"/>
            <a:ext cx="2739435" cy="2893328"/>
          </a:xfrm>
        </p:spPr>
        <p:txBody>
          <a:bodyPr>
            <a:normAutofit/>
          </a:bodyPr>
          <a:lstStyle/>
          <a:p>
            <a:r>
              <a:rPr lang="en-US" sz="4400" dirty="0"/>
              <a:t>Test user and group settings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B00695-CED5-A594-D610-78D5DF6CC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390" y="1261362"/>
            <a:ext cx="8008853" cy="433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14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51283"/>
            <a:ext cx="2749595" cy="2872318"/>
          </a:xfrm>
        </p:spPr>
        <p:txBody>
          <a:bodyPr>
            <a:noAutofit/>
          </a:bodyPr>
          <a:lstStyle/>
          <a:p>
            <a:r>
              <a:rPr lang="en-US" sz="4000" dirty="0"/>
              <a:t>Add users in GUI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A9A506-7E31-D218-3178-6386ADE09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223" y="737833"/>
            <a:ext cx="8639035" cy="538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37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800175"/>
            <a:ext cx="2739435" cy="1827615"/>
          </a:xfrm>
        </p:spPr>
        <p:txBody>
          <a:bodyPr>
            <a:noAutofit/>
          </a:bodyPr>
          <a:lstStyle/>
          <a:p>
            <a:r>
              <a:rPr lang="en-US" sz="4000" dirty="0"/>
              <a:t>Remove users and groups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883902"/>
            <a:ext cx="2739434" cy="2158745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Two screenshots are required here.</a:t>
            </a:r>
          </a:p>
          <a:p>
            <a:r>
              <a:rPr lang="en-US" sz="2000" dirty="0"/>
              <a:t>First, take a screenshot of the log on page with all three accounts from Part 3.</a:t>
            </a:r>
          </a:p>
          <a:p>
            <a:r>
              <a:rPr lang="en-US" sz="2000" dirty="0"/>
              <a:t>Second, take a screenshot of the log on page with only your user account (i.e., student) from Part 4.</a:t>
            </a:r>
          </a:p>
          <a:p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E876E5-A23C-48F5-8435-C2EC6CA13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281" y="3575547"/>
            <a:ext cx="4352921" cy="2578832"/>
          </a:xfrm>
          <a:prstGeom prst="rect">
            <a:avLst/>
          </a:prstGeom>
        </p:spPr>
      </p:pic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E6D10F4A-EF48-44E4-9E79-740983EE7B9D}"/>
              </a:ext>
            </a:extLst>
          </p:cNvPr>
          <p:cNvSpPr txBox="1">
            <a:spLocks/>
          </p:cNvSpPr>
          <p:nvPr/>
        </p:nvSpPr>
        <p:spPr>
          <a:xfrm>
            <a:off x="6313007" y="3375732"/>
            <a:ext cx="4354455" cy="257555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5CFE5B-386B-0CB5-BBE1-8264D8586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423" y="413168"/>
            <a:ext cx="4783964" cy="3015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114E92-5DA8-9BDE-73B0-37B121ACE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007" y="3776281"/>
            <a:ext cx="5029636" cy="27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59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0C35D-E3B6-48EE-6D9B-7666BED7E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E4A4B-453C-36B4-5B95-861F0659B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Discover host IP configurations.</a:t>
            </a:r>
          </a:p>
          <a:p>
            <a:r>
              <a:rPr lang="en-US" dirty="0"/>
              <a:t>Manage network interfaces.</a:t>
            </a:r>
          </a:p>
          <a:p>
            <a:r>
              <a:rPr lang="en-US" dirty="0"/>
              <a:t>User network activities.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10335-298A-E0C8-60D0-D7B6B5D6B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E835-A673-4AC1-8555-1A2AB0418AAF}" type="datetime1">
              <a:t>10/26/2024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0AAF0-14B0-DBBB-FF3D-D12EDC83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5E17C-CB81-29B5-4A57-4F9215C41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073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026" y="373451"/>
            <a:ext cx="7750598" cy="958669"/>
          </a:xfrm>
        </p:spPr>
        <p:txBody>
          <a:bodyPr>
            <a:noAutofit/>
          </a:bodyPr>
          <a:lstStyle/>
          <a:p>
            <a:r>
              <a:rPr lang="en-US" sz="4000" dirty="0"/>
              <a:t>Discover host IP configurations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3106" y="1852488"/>
            <a:ext cx="5506525" cy="436544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1. What is the IP address of your Ubuntu machine?</a:t>
            </a:r>
          </a:p>
          <a:p>
            <a:r>
              <a:rPr lang="en-US" dirty="0"/>
              <a:t>192.168.1.106</a:t>
            </a:r>
          </a:p>
          <a:p>
            <a:endParaRPr lang="en-US" dirty="0"/>
          </a:p>
          <a:p>
            <a:r>
              <a:rPr lang="en-US" dirty="0"/>
              <a:t>2. What is the IP address of its default gateway?</a:t>
            </a:r>
          </a:p>
          <a:p>
            <a:r>
              <a:rPr lang="en-US" dirty="0"/>
              <a:t>192.168.1.1</a:t>
            </a:r>
          </a:p>
          <a:p>
            <a:endParaRPr lang="en-US" dirty="0"/>
          </a:p>
          <a:p>
            <a:r>
              <a:rPr lang="en-US" dirty="0"/>
              <a:t>3. What is the IP address of its DHCP server?</a:t>
            </a:r>
          </a:p>
          <a:p>
            <a:r>
              <a:rPr lang="en-US" dirty="0"/>
              <a:t>192.168.1.1</a:t>
            </a:r>
          </a:p>
          <a:p>
            <a:endParaRPr lang="en-US" dirty="0"/>
          </a:p>
          <a:p>
            <a:r>
              <a:rPr lang="en-US" dirty="0"/>
              <a:t>4. What is the IP address of its DNS server?</a:t>
            </a:r>
          </a:p>
          <a:p>
            <a:r>
              <a:rPr lang="en-US" dirty="0"/>
              <a:t>192.169.1.1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743" y="1490563"/>
            <a:ext cx="5851869" cy="509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07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0B88D-4C41-7075-E221-BD787E889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800849"/>
            <a:ext cx="4065767" cy="3510553"/>
          </a:xfrm>
        </p:spPr>
        <p:txBody>
          <a:bodyPr anchor="t">
            <a:normAutofit/>
          </a:bodyPr>
          <a:lstStyle/>
          <a:p>
            <a:r>
              <a:rPr lang="en-US" sz="370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31DCB-F917-F2F5-DC6E-C875A46D4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753" y="533400"/>
            <a:ext cx="5458046" cy="5791200"/>
          </a:xfrm>
        </p:spPr>
        <p:txBody>
          <a:bodyPr anchor="ctr">
            <a:normAutofit/>
          </a:bodyPr>
          <a:lstStyle/>
          <a:p>
            <a:r>
              <a:rPr lang="en-US" dirty="0"/>
              <a:t>Linex is one of the most popular operating systems in the industry.</a:t>
            </a:r>
          </a:p>
          <a:p>
            <a:r>
              <a:rPr lang="en-US" dirty="0" err="1"/>
              <a:t>Linnux</a:t>
            </a:r>
            <a:r>
              <a:rPr lang="en-US" dirty="0"/>
              <a:t> is widely used on IoT projects.</a:t>
            </a:r>
          </a:p>
        </p:txBody>
      </p:sp>
    </p:spTree>
    <p:extLst>
      <p:ext uri="{BB962C8B-B14F-4D97-AF65-F5344CB8AC3E}">
        <p14:creationId xmlns:p14="http://schemas.microsoft.com/office/powerpoint/2010/main" val="1777709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286" y="703700"/>
            <a:ext cx="7138574" cy="785949"/>
          </a:xfrm>
        </p:spPr>
        <p:txBody>
          <a:bodyPr>
            <a:noAutofit/>
          </a:bodyPr>
          <a:lstStyle/>
          <a:p>
            <a:r>
              <a:rPr lang="en-US" sz="4000" dirty="0"/>
              <a:t>Manage network interfaces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7445" y="1784963"/>
            <a:ext cx="9317901" cy="41186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AutoNum type="arabicPeriod"/>
            </a:pPr>
            <a:r>
              <a:rPr lang="en-US" sz="1800" dirty="0"/>
              <a:t>Which DHCP message is shown in the output of the </a:t>
            </a:r>
            <a:r>
              <a:rPr lang="en-US" sz="1800" b="1" dirty="0" err="1"/>
              <a:t>sudo</a:t>
            </a:r>
            <a:r>
              <a:rPr lang="en-US" sz="1800" b="1" dirty="0"/>
              <a:t> </a:t>
            </a:r>
            <a:r>
              <a:rPr lang="en-US" sz="1800" b="1" dirty="0" err="1"/>
              <a:t>dhclient</a:t>
            </a:r>
            <a:r>
              <a:rPr lang="en-US" sz="1800" b="1" dirty="0"/>
              <a:t> –v –r eth0</a:t>
            </a:r>
            <a:r>
              <a:rPr lang="en-US" sz="1800" dirty="0">
                <a:effectLst/>
                <a:latin typeface="Tahoma"/>
                <a:ea typeface="Calibri" panose="020F0502020204030204" pitchFamily="34" charset="0"/>
                <a:cs typeface="Tahoma"/>
              </a:rPr>
              <a:t> </a:t>
            </a:r>
            <a:r>
              <a:rPr lang="en-US" sz="1800" dirty="0"/>
              <a:t>command?</a:t>
            </a:r>
          </a:p>
          <a:p>
            <a:r>
              <a:rPr lang="en-US" dirty="0"/>
              <a:t>DHCPRELEASE</a:t>
            </a:r>
          </a:p>
          <a:p>
            <a:endParaRPr lang="en-US" sz="1800" dirty="0"/>
          </a:p>
          <a:p>
            <a:r>
              <a:rPr lang="en-US" sz="1800" dirty="0"/>
              <a:t>2. Which four DHCP messages are shown in the output of the </a:t>
            </a:r>
            <a:r>
              <a:rPr lang="en-US" sz="1800" b="1" err="1"/>
              <a:t>sudo</a:t>
            </a:r>
            <a:r>
              <a:rPr lang="en-US" sz="1800" b="1" dirty="0"/>
              <a:t> </a:t>
            </a:r>
            <a:r>
              <a:rPr lang="en-US" sz="1800" b="1" err="1"/>
              <a:t>dhclient</a:t>
            </a:r>
            <a:r>
              <a:rPr lang="en-US" sz="1800" b="1" dirty="0"/>
              <a:t> –v eth0 </a:t>
            </a:r>
            <a:r>
              <a:rPr lang="en-US" sz="1800"/>
              <a:t>command?</a:t>
            </a:r>
          </a:p>
          <a:p>
            <a:r>
              <a:rPr lang="en-US" dirty="0"/>
              <a:t>-DHCPDISCOVER</a:t>
            </a:r>
          </a:p>
          <a:p>
            <a:r>
              <a:rPr lang="en-US" dirty="0"/>
              <a:t>-DHCPOFFER</a:t>
            </a:r>
          </a:p>
          <a:p>
            <a:r>
              <a:rPr lang="en-US" dirty="0"/>
              <a:t>-DHCPREQUEST</a:t>
            </a:r>
          </a:p>
          <a:p>
            <a:r>
              <a:rPr lang="en-US" dirty="0"/>
              <a:t>-DHCPACK</a:t>
            </a:r>
          </a:p>
        </p:txBody>
      </p:sp>
    </p:spTree>
    <p:extLst>
      <p:ext uri="{BB962C8B-B14F-4D97-AF65-F5344CB8AC3E}">
        <p14:creationId xmlns:p14="http://schemas.microsoft.com/office/powerpoint/2010/main" val="145510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6" y="1704482"/>
            <a:ext cx="2769915" cy="101372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Use network utilities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424" y="1266074"/>
            <a:ext cx="711517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459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76A2-B2C3-28B2-7A0E-FFB505B02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PERFORMANCE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AB779-E94F-58A9-2727-61A97D55E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Monitor processes.</a:t>
            </a:r>
          </a:p>
          <a:p>
            <a:r>
              <a:rPr lang="en-US" dirty="0"/>
              <a:t>Monitor user activities.</a:t>
            </a:r>
          </a:p>
          <a:p>
            <a:r>
              <a:rPr lang="en-US" dirty="0"/>
              <a:t>Monitor network bandwidth usage.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C0A4B-025F-CE7D-C372-14D703B8F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58A0-3431-42B9-8A0D-1BB5D99671BD}" type="datetime1">
              <a:t>10/26/2024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2EAB5-7E37-DE85-37DF-B96A7AC1A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4C4C7-A376-D3AD-A036-35EB92D20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807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841" y="702710"/>
            <a:ext cx="7069878" cy="785949"/>
          </a:xfrm>
        </p:spPr>
        <p:txBody>
          <a:bodyPr>
            <a:noAutofit/>
          </a:bodyPr>
          <a:lstStyle/>
          <a:p>
            <a:r>
              <a:rPr lang="en-US" sz="4000" dirty="0"/>
              <a:t>Monitor Linux processes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0121" y="1864124"/>
            <a:ext cx="9626238" cy="44704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1. What is the default action of the </a:t>
            </a:r>
            <a:r>
              <a:rPr lang="en-US" sz="1800" i="1" dirty="0"/>
              <a:t>15 SIGTERM </a:t>
            </a:r>
            <a:r>
              <a:rPr lang="en-US" sz="1800" dirty="0"/>
              <a:t>kill signal?</a:t>
            </a:r>
          </a:p>
          <a:p>
            <a:r>
              <a:rPr lang="en-US" sz="1800" dirty="0"/>
              <a:t> Kill the highlighted process.</a:t>
            </a:r>
          </a:p>
          <a:p>
            <a:endParaRPr lang="en-US" sz="1800" dirty="0"/>
          </a:p>
          <a:p>
            <a:r>
              <a:rPr lang="en-US" sz="1800" dirty="0"/>
              <a:t>2. In the System Monitor window, click on </a:t>
            </a:r>
            <a:r>
              <a:rPr lang="en-US" sz="1800" i="1" dirty="0"/>
              <a:t>% CPU </a:t>
            </a:r>
            <a:r>
              <a:rPr lang="en-US" sz="1800" dirty="0"/>
              <a:t>to sort the processes by CPU load. Which process shows the highest percentage of CPU usage?</a:t>
            </a:r>
          </a:p>
          <a:p>
            <a:r>
              <a:rPr lang="en-US" sz="1800" dirty="0"/>
              <a:t> gnome-shell (GUI)</a:t>
            </a:r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188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929" y="627363"/>
            <a:ext cx="7199534" cy="785949"/>
          </a:xfrm>
        </p:spPr>
        <p:txBody>
          <a:bodyPr>
            <a:noAutofit/>
          </a:bodyPr>
          <a:lstStyle/>
          <a:p>
            <a:r>
              <a:rPr lang="en-US" sz="4000" dirty="0"/>
              <a:t>Monitor user activities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7049" y="1718975"/>
            <a:ext cx="9317901" cy="41186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Issue the </a:t>
            </a:r>
            <a:r>
              <a:rPr lang="en-US" sz="1800" b="1" dirty="0" err="1"/>
              <a:t>sudo</a:t>
            </a:r>
            <a:r>
              <a:rPr lang="en-US" sz="1800" b="1" dirty="0"/>
              <a:t>  </a:t>
            </a:r>
            <a:r>
              <a:rPr lang="en-US" sz="1800" b="1" dirty="0" err="1"/>
              <a:t>accton</a:t>
            </a:r>
            <a:r>
              <a:rPr lang="en-US" sz="1800" b="1" dirty="0"/>
              <a:t>  on </a:t>
            </a:r>
            <a:r>
              <a:rPr lang="en-US" sz="1800" dirty="0"/>
              <a:t>command to turn on GNC accounting. Run the </a:t>
            </a:r>
            <a:r>
              <a:rPr lang="en-US" sz="1800" b="1" dirty="0" err="1"/>
              <a:t>sudo</a:t>
            </a:r>
            <a:r>
              <a:rPr lang="en-US" sz="1800" b="1" dirty="0"/>
              <a:t>  </a:t>
            </a:r>
            <a:r>
              <a:rPr lang="en-US" sz="1800" b="1" dirty="0" err="1"/>
              <a:t>updatedb</a:t>
            </a:r>
            <a:r>
              <a:rPr lang="en-US" sz="1800" b="1" dirty="0"/>
              <a:t> </a:t>
            </a:r>
            <a:r>
              <a:rPr lang="en-US" sz="1800" dirty="0"/>
              <a:t>command. Enter </a:t>
            </a:r>
            <a:r>
              <a:rPr lang="en-US" sz="1800" b="1" dirty="0" err="1"/>
              <a:t>lastcomm</a:t>
            </a:r>
            <a:r>
              <a:rPr lang="en-US" sz="1800" b="1" dirty="0"/>
              <a:t>  </a:t>
            </a:r>
            <a:r>
              <a:rPr lang="en-US" sz="1800" b="1" dirty="0" err="1"/>
              <a:t>updatedb</a:t>
            </a:r>
            <a:r>
              <a:rPr lang="en-US" sz="1800" dirty="0"/>
              <a:t> to check if the </a:t>
            </a:r>
            <a:r>
              <a:rPr lang="en-US" sz="1800" i="1" dirty="0" err="1"/>
              <a:t>updatedb</a:t>
            </a:r>
            <a:r>
              <a:rPr lang="en-US" sz="1800" dirty="0"/>
              <a:t> command was executed before. Remember to turn off GNC accounting (</a:t>
            </a:r>
            <a:r>
              <a:rPr lang="en-US" sz="1800" b="1" dirty="0" err="1"/>
              <a:t>sudo</a:t>
            </a:r>
            <a:r>
              <a:rPr lang="en-US" sz="1800" b="1" dirty="0"/>
              <a:t>  </a:t>
            </a:r>
            <a:r>
              <a:rPr lang="en-US" sz="1800" b="1" dirty="0" err="1"/>
              <a:t>accton</a:t>
            </a:r>
            <a:r>
              <a:rPr lang="en-US" sz="1800" b="1" dirty="0"/>
              <a:t>  off</a:t>
            </a:r>
            <a:r>
              <a:rPr lang="en-US" sz="1800" dirty="0"/>
              <a:t>) after answering the questions.</a:t>
            </a:r>
          </a:p>
          <a:p>
            <a:r>
              <a:rPr lang="en-US" sz="1800" dirty="0"/>
              <a:t>1. What flag value is displayed in the output?</a:t>
            </a:r>
          </a:p>
          <a:p>
            <a:r>
              <a:rPr lang="en-US" dirty="0"/>
              <a:t> S — “super user”</a:t>
            </a:r>
          </a:p>
          <a:p>
            <a:endParaRPr lang="en-US" sz="1800" dirty="0"/>
          </a:p>
          <a:p>
            <a:r>
              <a:rPr lang="en-US" sz="1800" dirty="0"/>
              <a:t>2. Why is the name of the user who ran the processes shown as root, not student?</a:t>
            </a:r>
          </a:p>
          <a:p>
            <a:r>
              <a:rPr lang="en-US" dirty="0"/>
              <a:t>superuser — since we typed </a:t>
            </a:r>
            <a:r>
              <a:rPr lang="en-US" dirty="0" err="1"/>
              <a:t>sudo</a:t>
            </a:r>
            <a:r>
              <a:rPr lang="en-US" dirty="0"/>
              <a:t> in front of the command.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959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5" y="1993446"/>
            <a:ext cx="2758843" cy="1193637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Monitor network bandwidth usage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66F63843-FC42-57EE-2911-0F202892C2E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" b="1374"/>
          <a:stretch/>
        </p:blipFill>
        <p:spPr>
          <a:xfrm>
            <a:off x="3884613" y="885825"/>
            <a:ext cx="7523162" cy="5186363"/>
          </a:xfrm>
        </p:spPr>
      </p:pic>
    </p:spTree>
    <p:extLst>
      <p:ext uri="{BB962C8B-B14F-4D97-AF65-F5344CB8AC3E}">
        <p14:creationId xmlns:p14="http://schemas.microsoft.com/office/powerpoint/2010/main" val="697873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CEE26-3D57-146B-AB51-D3738AA01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9C0E6-D630-51B1-DFF0-278697E5E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Linux is case sensitive.</a:t>
            </a:r>
          </a:p>
          <a:p>
            <a:r>
              <a:rPr lang="en-US" dirty="0"/>
              <a:t>Had challenges using the InfoSec machine.</a:t>
            </a:r>
          </a:p>
          <a:p>
            <a:r>
              <a:rPr lang="en-US" dirty="0"/>
              <a:t>Terminal commands with their flags, will require more practice.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C7310-7081-451B-952A-256DEA298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5C3F-7A95-446D-B25E-6D7B1464F713}" type="datetime1">
              <a:t>10/26/2024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0F1AC-C2E1-06B1-F375-414A18BDB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CA292-B744-E2F4-77AA-8DE83CAC7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11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FD22A-8DB9-4507-A8EA-1E1559B0A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FE690-CAA4-AD29-6A81-583D4EBAD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Using this popular corporate operating system provides value.</a:t>
            </a:r>
            <a:endParaRPr lang="en-US"/>
          </a:p>
          <a:p>
            <a:r>
              <a:rPr lang="en-US" dirty="0"/>
              <a:t>Using Linux OS makes me more comfortable with Windows and Mac OS.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44258-3040-0DF1-D891-F9919B0EA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4E85-2955-41E6-8D30-A7B0F704EBCC}" type="datetime1">
              <a:t>10/26/2024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413C4-C8A3-E68B-DFAF-EA59D226A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04204-3635-9426-B82C-CEDBDC890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04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A257E-653A-A274-36C5-54E9E1FB6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9545F-2651-7658-4F65-247D49505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Linux is used in Cybersecurity, Software Development Networking, and etc.</a:t>
            </a:r>
          </a:p>
          <a:p>
            <a:r>
              <a:rPr lang="en-US" dirty="0"/>
              <a:t>Linux is fun to use once you become comfortable with it.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5A552-9F2F-A544-0BEE-3B15772CB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7F41-CA01-4088-ADF7-1B79AE6843E2}" type="datetime1">
              <a:t>10/26/2024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354F4-C5C6-8A9C-4989-087C08D6C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503CC-86C8-30C0-2256-E8D8FCFF5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48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7E61C-DE56-C3D1-698D-0F44284A1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800849"/>
            <a:ext cx="4065767" cy="3510553"/>
          </a:xfrm>
        </p:spPr>
        <p:txBody>
          <a:bodyPr anchor="t">
            <a:normAutofit/>
          </a:bodyPr>
          <a:lstStyle/>
          <a:p>
            <a:r>
              <a:rPr lang="en-US" dirty="0"/>
              <a:t>Linux file system hierarchy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BCAE0-E0F1-0A21-1C4D-6AE7C14A1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753" y="533400"/>
            <a:ext cx="5458046" cy="5791200"/>
          </a:xfrm>
        </p:spPr>
        <p:txBody>
          <a:bodyPr anchor="ctr">
            <a:normAutofit/>
          </a:bodyPr>
          <a:lstStyle/>
          <a:p>
            <a:r>
              <a:rPr lang="en-US" dirty="0"/>
              <a:t>Navigated the Linux file system tree.</a:t>
            </a:r>
          </a:p>
          <a:p>
            <a:r>
              <a:rPr lang="en-US" dirty="0"/>
              <a:t>Created directories and files. </a:t>
            </a:r>
          </a:p>
          <a:p>
            <a:r>
              <a:rPr lang="en-US" dirty="0"/>
              <a:t>Copied and removed directories and files. </a:t>
            </a:r>
          </a:p>
          <a:p>
            <a:r>
              <a:rPr lang="en-US" dirty="0"/>
              <a:t>Located directories and files.</a:t>
            </a:r>
          </a:p>
        </p:txBody>
      </p:sp>
    </p:spTree>
    <p:extLst>
      <p:ext uri="{BB962C8B-B14F-4D97-AF65-F5344CB8AC3E}">
        <p14:creationId xmlns:p14="http://schemas.microsoft.com/office/powerpoint/2010/main" val="4193414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733EE-18E1-50CC-62E1-CB1BD48DB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0" dirty="0">
                <a:solidFill>
                  <a:srgbClr val="000000"/>
                </a:solidFill>
                <a:latin typeface="Calibri Light"/>
                <a:cs typeface="Calibri Light"/>
              </a:rPr>
              <a:t>Navigate the Linux filesystem tree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A12E5-B4D2-49C5-5CCF-CEE2C9EB6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080" y="2121314"/>
            <a:ext cx="12344400" cy="47356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1. What is the </a:t>
            </a:r>
            <a:r>
              <a:rPr lang="en-US" sz="1800" i="1" err="1">
                <a:solidFill>
                  <a:srgbClr val="000000"/>
                </a:solidFill>
                <a:latin typeface="Calibri"/>
                <a:cs typeface="Calibri"/>
              </a:rPr>
              <a:t>pwd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 command an acronym for? What about the </a:t>
            </a:r>
            <a:r>
              <a:rPr lang="en-US" sz="1800" i="1" dirty="0">
                <a:solidFill>
                  <a:srgbClr val="000000"/>
                </a:solidFill>
                <a:latin typeface="Calibri"/>
                <a:cs typeface="Calibri"/>
              </a:rPr>
              <a:t>cd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 command?</a:t>
            </a:r>
            <a:endParaRPr lang="en-US" sz="1800"/>
          </a:p>
          <a:p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Answer here:</a:t>
            </a:r>
            <a:endParaRPr lang="en-US" sz="1800"/>
          </a:p>
          <a:p>
            <a:r>
              <a:rPr lang="en-US" sz="1800" dirty="0" err="1">
                <a:solidFill>
                  <a:srgbClr val="000000"/>
                </a:solidFill>
                <a:latin typeface="Calibri"/>
                <a:cs typeface="Calibri"/>
              </a:rPr>
              <a:t>pwd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 – print working directory – shows the path for the current directory.</a:t>
            </a:r>
            <a:endParaRPr lang="en-US" sz="1800"/>
          </a:p>
          <a:p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cd – change directory – change over to the directory that you specify.</a:t>
            </a:r>
            <a:endParaRPr lang="en-US" sz="1800"/>
          </a:p>
          <a:p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2. Explain the differences between a relative path and an absolute/full path in Linux.</a:t>
            </a:r>
            <a:endParaRPr lang="en-US" sz="1800"/>
          </a:p>
          <a:p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Answer here:</a:t>
            </a:r>
            <a:endParaRPr lang="en-US" sz="1800"/>
          </a:p>
          <a:p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Relative path: path based on your current location.</a:t>
            </a:r>
            <a:endParaRPr lang="en-US" sz="1800"/>
          </a:p>
          <a:p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Absolute path: path starting at the very top of the filesystem, which is the root - /.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935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53443"/>
            <a:ext cx="2739435" cy="238242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dirty="0">
                <a:ea typeface="Times New Roman" panose="02020603050405020304" pitchFamily="18" charset="0"/>
              </a:rPr>
              <a:t>Create directories and files</a:t>
            </a:r>
            <a:endParaRPr lang="en-US" sz="4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BF6E9F72-E51C-5216-2A28-6E8D55F64D0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r="1964"/>
          <a:stretch>
            <a:fillRect/>
          </a:stretch>
        </p:blipFill>
        <p:spPr>
          <a:xfrm>
            <a:off x="3884613" y="854075"/>
            <a:ext cx="7470775" cy="508476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59118"/>
            <a:ext cx="2739435" cy="103583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18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853443"/>
            <a:ext cx="2739435" cy="245483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dirty="0">
                <a:ea typeface="Times New Roman" panose="02020603050405020304" pitchFamily="18" charset="0"/>
              </a:rPr>
              <a:t>Copy and remove directories and files</a:t>
            </a:r>
            <a:endParaRPr lang="en-US" sz="4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B029F0CE-56A7-4D50-2FF6-D4C0198BC67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" r="4241"/>
          <a:stretch>
            <a:fillRect/>
          </a:stretch>
        </p:blipFill>
        <p:spPr>
          <a:xfrm>
            <a:off x="4284617" y="884555"/>
            <a:ext cx="7436531" cy="5084763"/>
          </a:xfrm>
        </p:spPr>
      </p:pic>
    </p:spTree>
    <p:extLst>
      <p:ext uri="{BB962C8B-B14F-4D97-AF65-F5344CB8AC3E}">
        <p14:creationId xmlns:p14="http://schemas.microsoft.com/office/powerpoint/2010/main" val="2633149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853443"/>
            <a:ext cx="2739435" cy="194302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dirty="0">
                <a:ea typeface="Times New Roman" panose="02020603050405020304" pitchFamily="18" charset="0"/>
              </a:rPr>
              <a:t>Locate directories and files</a:t>
            </a:r>
            <a:endParaRPr lang="en-US" sz="4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Placeholder 3" descr="A computer screen shot of a program">
            <a:extLst>
              <a:ext uri="{FF2B5EF4-FFF2-40B4-BE49-F238E27FC236}">
                <a16:creationId xmlns:a16="http://schemas.microsoft.com/office/drawing/2014/main" id="{8FF323F3-A4B2-9E4B-94F3-86582B8A45D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5" b="3665"/>
          <a:stretch>
            <a:fillRect/>
          </a:stretch>
        </p:blipFill>
        <p:spPr>
          <a:xfrm>
            <a:off x="4354286" y="854075"/>
            <a:ext cx="7001102" cy="5450472"/>
          </a:xfrm>
        </p:spPr>
      </p:pic>
    </p:spTree>
    <p:extLst>
      <p:ext uri="{BB962C8B-B14F-4D97-AF65-F5344CB8AC3E}">
        <p14:creationId xmlns:p14="http://schemas.microsoft.com/office/powerpoint/2010/main" val="182321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346B1-A9F9-8ABF-3B7D-A47855D11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shell scripts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C7126-5D4E-9B80-4297-925AA229C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We created a shell script</a:t>
            </a:r>
          </a:p>
          <a:p>
            <a:r>
              <a:rPr lang="en-US" dirty="0"/>
              <a:t>Chage script file permissions.</a:t>
            </a:r>
          </a:p>
          <a:p>
            <a:r>
              <a:rPr lang="en-US" dirty="0"/>
              <a:t>Set PATH variable.</a:t>
            </a:r>
          </a:p>
          <a:p>
            <a:r>
              <a:rPr lang="en-US" dirty="0"/>
              <a:t>Made the PATH variable </a:t>
            </a:r>
            <a:r>
              <a:rPr lang="en-US" dirty="0" err="1"/>
              <a:t>permamnent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D2C0B-DE7A-247D-8822-D755DD711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6119-29B9-42DB-BD5A-FF8D4E85BA4E}" type="datetime1">
              <a:t>10/26/2024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19428-1776-E2DC-974E-16E17110B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BD823-D28A-AC9E-5073-90BEECC8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02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205" y="428918"/>
            <a:ext cx="5238654" cy="785949"/>
          </a:xfrm>
        </p:spPr>
        <p:txBody>
          <a:bodyPr>
            <a:noAutofit/>
          </a:bodyPr>
          <a:lstStyle/>
          <a:p>
            <a:r>
              <a:rPr lang="en-US" sz="4000" dirty="0"/>
              <a:t>Create a shell script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9845" y="1135429"/>
            <a:ext cx="8490789" cy="43891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/>
              <a:t>1. What are the file permissions of the script?</a:t>
            </a:r>
          </a:p>
          <a:p>
            <a:r>
              <a:rPr lang="en-US" sz="2000" err="1"/>
              <a:t>rw</a:t>
            </a:r>
            <a:r>
              <a:rPr lang="en-US" sz="2000" dirty="0"/>
              <a:t>- </a:t>
            </a:r>
            <a:r>
              <a:rPr lang="en-US" sz="2000" err="1"/>
              <a:t>rw</a:t>
            </a:r>
            <a:r>
              <a:rPr lang="en-US" sz="2000" dirty="0"/>
              <a:t>- r--  --read/write for the owner, read/write for the group, read only for everyone else.</a:t>
            </a:r>
          </a:p>
          <a:p>
            <a:endParaRPr lang="en-US" sz="2000" dirty="0"/>
          </a:p>
          <a:p>
            <a:r>
              <a:rPr lang="en-US" sz="2000" dirty="0"/>
              <a:t>2. What’s the name of the user-defined variable in the script?</a:t>
            </a:r>
          </a:p>
          <a:p>
            <a:r>
              <a:rPr lang="en-US" sz="2000" dirty="0"/>
              <a:t>text</a:t>
            </a:r>
          </a:p>
          <a:p>
            <a:endParaRPr lang="en-US" sz="2000" dirty="0"/>
          </a:p>
          <a:p>
            <a:r>
              <a:rPr lang="en-US" sz="2000" dirty="0"/>
              <a:t>3. Which redirection meta-character is used in the script? What does it do?</a:t>
            </a:r>
          </a:p>
          <a:p>
            <a:r>
              <a:rPr lang="en-US" sz="2000" dirty="0"/>
              <a:t>&gt;&gt;  --redirection to the file and appends to the end of the file.</a:t>
            </a:r>
          </a:p>
          <a:p>
            <a:endParaRPr lang="en-US" dirty="0"/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232477489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DashVTI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DashVTI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Dash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E0E31462-65AE-4087-9B94-B3347EE711B2}" vid="{CA8B31CB-369F-4872-A917-A9EAAF91827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DashVTI</vt:lpstr>
      <vt:lpstr>Linux final presentation</vt:lpstr>
      <vt:lpstr>introduction</vt:lpstr>
      <vt:lpstr>Linux file system hierarchy </vt:lpstr>
      <vt:lpstr>Navigate the Linux filesystem tree</vt:lpstr>
      <vt:lpstr>Create directories and files</vt:lpstr>
      <vt:lpstr>Copy and remove directories and files</vt:lpstr>
      <vt:lpstr>Locate directories and files</vt:lpstr>
      <vt:lpstr>Linux shell scripts</vt:lpstr>
      <vt:lpstr>Create a shell script</vt:lpstr>
      <vt:lpstr>Change script file permissions</vt:lpstr>
      <vt:lpstr>Set the PATH variable</vt:lpstr>
      <vt:lpstr>Make the PATH variable permanent</vt:lpstr>
      <vt:lpstr>User and group management</vt:lpstr>
      <vt:lpstr>Add users and groups in CLI</vt:lpstr>
      <vt:lpstr>Test user and group settings</vt:lpstr>
      <vt:lpstr>Add users in GUI</vt:lpstr>
      <vt:lpstr>Remove users and groups</vt:lpstr>
      <vt:lpstr>NETWORK CONFIGURATION</vt:lpstr>
      <vt:lpstr>Discover host IP configurations</vt:lpstr>
      <vt:lpstr>Manage network interfaces</vt:lpstr>
      <vt:lpstr>Use network utilities</vt:lpstr>
      <vt:lpstr>SYSTEM PERFORMANCE MONITORING</vt:lpstr>
      <vt:lpstr>Monitor Linux processes</vt:lpstr>
      <vt:lpstr>Monitor user activities</vt:lpstr>
      <vt:lpstr>Monitor network bandwidth usage</vt:lpstr>
      <vt:lpstr>Challenges</vt:lpstr>
      <vt:lpstr>Career skills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277</cp:revision>
  <dcterms:created xsi:type="dcterms:W3CDTF">2024-10-26T19:11:51Z</dcterms:created>
  <dcterms:modified xsi:type="dcterms:W3CDTF">2024-10-27T00:57:49Z</dcterms:modified>
</cp:coreProperties>
</file>