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5" r:id="rId6"/>
    <p:sldId id="261" r:id="rId7"/>
    <p:sldId id="262" r:id="rId8"/>
    <p:sldId id="271" r:id="rId9"/>
    <p:sldId id="268" r:id="rId10"/>
    <p:sldId id="264" r:id="rId11"/>
    <p:sldId id="26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B2AF"/>
    <a:srgbClr val="DDFAFE"/>
    <a:srgbClr val="0154FC"/>
    <a:srgbClr val="0118A1"/>
    <a:srgbClr val="669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B091F-6144-4FAE-9AED-7C7EB958BFB5}" v="12" dt="2025-08-31T07:06:56.394"/>
    <p1510:client id="{DDB412DE-93D4-40B1-8713-9E056A85E283}" v="97" dt="2025-08-31T05:07:4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1" d="100"/>
          <a:sy n="101" d="100"/>
        </p:scale>
        <p:origin x="16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clarke" userId="466bc2977326a5e3" providerId="LiveId" clId="{10AB091F-6144-4FAE-9AED-7C7EB958BFB5}"/>
    <pc:docChg chg="custSel addSld modSld sldOrd modMainMaster">
      <pc:chgData name="brianna clarke" userId="466bc2977326a5e3" providerId="LiveId" clId="{10AB091F-6144-4FAE-9AED-7C7EB958BFB5}" dt="2025-08-31T07:07:04.193" v="252" actId="255"/>
      <pc:docMkLst>
        <pc:docMk/>
      </pc:docMkLst>
      <pc:sldChg chg="modTransition">
        <pc:chgData name="brianna clarke" userId="466bc2977326a5e3" providerId="LiveId" clId="{10AB091F-6144-4FAE-9AED-7C7EB958BFB5}" dt="2025-08-31T05:28:49.402" v="249"/>
        <pc:sldMkLst>
          <pc:docMk/>
          <pc:sldMk cId="1013096943" sldId="256"/>
        </pc:sldMkLst>
      </pc:sldChg>
      <pc:sldChg chg="modTransition">
        <pc:chgData name="brianna clarke" userId="466bc2977326a5e3" providerId="LiveId" clId="{10AB091F-6144-4FAE-9AED-7C7EB958BFB5}" dt="2025-08-31T05:28:49.402" v="249"/>
        <pc:sldMkLst>
          <pc:docMk/>
          <pc:sldMk cId="1757725760" sldId="257"/>
        </pc:sldMkLst>
      </pc:sldChg>
      <pc:sldChg chg="modSp mod modTransition">
        <pc:chgData name="brianna clarke" userId="466bc2977326a5e3" providerId="LiveId" clId="{10AB091F-6144-4FAE-9AED-7C7EB958BFB5}" dt="2025-08-31T07:07:04.193" v="252" actId="255"/>
        <pc:sldMkLst>
          <pc:docMk/>
          <pc:sldMk cId="1530346114" sldId="261"/>
        </pc:sldMkLst>
        <pc:spChg chg="mod">
          <ac:chgData name="brianna clarke" userId="466bc2977326a5e3" providerId="LiveId" clId="{10AB091F-6144-4FAE-9AED-7C7EB958BFB5}" dt="2025-08-31T07:07:04.193" v="252" actId="255"/>
          <ac:spMkLst>
            <pc:docMk/>
            <pc:sldMk cId="1530346114" sldId="261"/>
            <ac:spMk id="16" creationId="{1797439E-283B-7366-DB82-16D80EA957C1}"/>
          </ac:spMkLst>
        </pc:spChg>
      </pc:sldChg>
      <pc:sldChg chg="modTransition">
        <pc:chgData name="brianna clarke" userId="466bc2977326a5e3" providerId="LiveId" clId="{10AB091F-6144-4FAE-9AED-7C7EB958BFB5}" dt="2025-08-31T05:28:49.402" v="249"/>
        <pc:sldMkLst>
          <pc:docMk/>
          <pc:sldMk cId="669586434" sldId="262"/>
        </pc:sldMkLst>
      </pc:sldChg>
      <pc:sldChg chg="modTransition">
        <pc:chgData name="brianna clarke" userId="466bc2977326a5e3" providerId="LiveId" clId="{10AB091F-6144-4FAE-9AED-7C7EB958BFB5}" dt="2025-08-31T05:28:49.402" v="249"/>
        <pc:sldMkLst>
          <pc:docMk/>
          <pc:sldMk cId="2017633520" sldId="264"/>
        </pc:sldMkLst>
      </pc:sldChg>
      <pc:sldChg chg="modTransition">
        <pc:chgData name="brianna clarke" userId="466bc2977326a5e3" providerId="LiveId" clId="{10AB091F-6144-4FAE-9AED-7C7EB958BFB5}" dt="2025-08-31T05:28:49.402" v="249"/>
        <pc:sldMkLst>
          <pc:docMk/>
          <pc:sldMk cId="2140370605" sldId="265"/>
        </pc:sldMkLst>
      </pc:sldChg>
      <pc:sldChg chg="modTransition">
        <pc:chgData name="brianna clarke" userId="466bc2977326a5e3" providerId="LiveId" clId="{10AB091F-6144-4FAE-9AED-7C7EB958BFB5}" dt="2025-08-31T05:28:49.402" v="249"/>
        <pc:sldMkLst>
          <pc:docMk/>
          <pc:sldMk cId="2919676203" sldId="266"/>
        </pc:sldMkLst>
      </pc:sldChg>
      <pc:sldChg chg="modTransition">
        <pc:chgData name="brianna clarke" userId="466bc2977326a5e3" providerId="LiveId" clId="{10AB091F-6144-4FAE-9AED-7C7EB958BFB5}" dt="2025-08-31T05:28:49.402" v="249"/>
        <pc:sldMkLst>
          <pc:docMk/>
          <pc:sldMk cId="240383070" sldId="267"/>
        </pc:sldMkLst>
      </pc:sldChg>
      <pc:sldChg chg="modTransition">
        <pc:chgData name="brianna clarke" userId="466bc2977326a5e3" providerId="LiveId" clId="{10AB091F-6144-4FAE-9AED-7C7EB958BFB5}" dt="2025-08-31T05:28:49.402" v="249"/>
        <pc:sldMkLst>
          <pc:docMk/>
          <pc:sldMk cId="4180443510" sldId="268"/>
        </pc:sldMkLst>
      </pc:sldChg>
      <pc:sldChg chg="modSp mod modTransition">
        <pc:chgData name="brianna clarke" userId="466bc2977326a5e3" providerId="LiveId" clId="{10AB091F-6144-4FAE-9AED-7C7EB958BFB5}" dt="2025-08-31T05:28:49.402" v="249"/>
        <pc:sldMkLst>
          <pc:docMk/>
          <pc:sldMk cId="669457604" sldId="269"/>
        </pc:sldMkLst>
        <pc:spChg chg="mod">
          <ac:chgData name="brianna clarke" userId="466bc2977326a5e3" providerId="LiveId" clId="{10AB091F-6144-4FAE-9AED-7C7EB958BFB5}" dt="2025-08-31T05:24:21.740" v="6" actId="20577"/>
          <ac:spMkLst>
            <pc:docMk/>
            <pc:sldMk cId="669457604" sldId="269"/>
            <ac:spMk id="16" creationId="{5127E35F-6AB2-9B1B-9A2A-B242FCC31C0F}"/>
          </ac:spMkLst>
        </pc:spChg>
      </pc:sldChg>
      <pc:sldChg chg="modTransition">
        <pc:chgData name="brianna clarke" userId="466bc2977326a5e3" providerId="LiveId" clId="{10AB091F-6144-4FAE-9AED-7C7EB958BFB5}" dt="2025-08-31T05:28:49.402" v="249"/>
        <pc:sldMkLst>
          <pc:docMk/>
          <pc:sldMk cId="3335641213" sldId="271"/>
        </pc:sldMkLst>
      </pc:sldChg>
      <pc:sldChg chg="addSp delSp modSp add mod ord modTransition">
        <pc:chgData name="brianna clarke" userId="466bc2977326a5e3" providerId="LiveId" clId="{10AB091F-6144-4FAE-9AED-7C7EB958BFB5}" dt="2025-08-31T05:28:49.402" v="249"/>
        <pc:sldMkLst>
          <pc:docMk/>
          <pc:sldMk cId="2150818849" sldId="272"/>
        </pc:sldMkLst>
        <pc:spChg chg="add del mod">
          <ac:chgData name="brianna clarke" userId="466bc2977326a5e3" providerId="LiveId" clId="{10AB091F-6144-4FAE-9AED-7C7EB958BFB5}" dt="2025-08-31T05:27:49.166" v="234"/>
          <ac:spMkLst>
            <pc:docMk/>
            <pc:sldMk cId="2150818849" sldId="272"/>
            <ac:spMk id="2" creationId="{180A2DB6-5636-C4DB-B96B-41B157062436}"/>
          </ac:spMkLst>
        </pc:spChg>
        <pc:spChg chg="add mod">
          <ac:chgData name="brianna clarke" userId="466bc2977326a5e3" providerId="LiveId" clId="{10AB091F-6144-4FAE-9AED-7C7EB958BFB5}" dt="2025-08-31T05:27:56.419" v="242" actId="5793"/>
          <ac:spMkLst>
            <pc:docMk/>
            <pc:sldMk cId="2150818849" sldId="272"/>
            <ac:spMk id="3" creationId="{72105442-FD35-9063-2917-EBBB05510925}"/>
          </ac:spMkLst>
        </pc:spChg>
        <pc:spChg chg="mod">
          <ac:chgData name="brianna clarke" userId="466bc2977326a5e3" providerId="LiveId" clId="{10AB091F-6144-4FAE-9AED-7C7EB958BFB5}" dt="2025-08-31T05:25:24.997" v="23" actId="1076"/>
          <ac:spMkLst>
            <pc:docMk/>
            <pc:sldMk cId="2150818849" sldId="272"/>
            <ac:spMk id="9" creationId="{35BD78FB-7AEB-495D-0A04-1FC8B69FFD83}"/>
          </ac:spMkLst>
        </pc:spChg>
        <pc:spChg chg="del mod">
          <ac:chgData name="brianna clarke" userId="466bc2977326a5e3" providerId="LiveId" clId="{10AB091F-6144-4FAE-9AED-7C7EB958BFB5}" dt="2025-08-31T05:24:50.728" v="11" actId="478"/>
          <ac:spMkLst>
            <pc:docMk/>
            <pc:sldMk cId="2150818849" sldId="272"/>
            <ac:spMk id="10" creationId="{3523A10A-5C44-A55A-6E31-9DF372B86F0D}"/>
          </ac:spMkLst>
        </pc:spChg>
        <pc:picChg chg="mod">
          <ac:chgData name="brianna clarke" userId="466bc2977326a5e3" providerId="LiveId" clId="{10AB091F-6144-4FAE-9AED-7C7EB958BFB5}" dt="2025-08-31T05:25:00.212" v="13" actId="14100"/>
          <ac:picMkLst>
            <pc:docMk/>
            <pc:sldMk cId="2150818849" sldId="272"/>
            <ac:picMk id="7" creationId="{85C211ED-6502-BD59-CED3-73FABE1A6EC3}"/>
          </ac:picMkLst>
        </pc:picChg>
      </pc:sldChg>
      <pc:sldMasterChg chg="modTransition modSldLayout">
        <pc:chgData name="brianna clarke" userId="466bc2977326a5e3" providerId="LiveId" clId="{10AB091F-6144-4FAE-9AED-7C7EB958BFB5}" dt="2025-08-31T05:28:49.402" v="249"/>
        <pc:sldMasterMkLst>
          <pc:docMk/>
          <pc:sldMasterMk cId="2870053928" sldId="2147483648"/>
        </pc:sldMasterMkLst>
        <pc:sldLayoutChg chg="modTransition">
          <pc:chgData name="brianna clarke" userId="466bc2977326a5e3" providerId="LiveId" clId="{10AB091F-6144-4FAE-9AED-7C7EB958BFB5}" dt="2025-08-31T05:28:49.402" v="249"/>
          <pc:sldLayoutMkLst>
            <pc:docMk/>
            <pc:sldMasterMk cId="2870053928" sldId="2147483648"/>
            <pc:sldLayoutMk cId="2316693269" sldId="2147483649"/>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1962587518" sldId="2147483650"/>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2995895221" sldId="2147483651"/>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1491674959" sldId="2147483652"/>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1172329036" sldId="2147483653"/>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3264397168" sldId="2147483654"/>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995115163" sldId="2147483655"/>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2671239264" sldId="2147483656"/>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1026948812" sldId="2147483657"/>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755211532" sldId="2147483658"/>
          </pc:sldLayoutMkLst>
        </pc:sldLayoutChg>
        <pc:sldLayoutChg chg="modTransition">
          <pc:chgData name="brianna clarke" userId="466bc2977326a5e3" providerId="LiveId" clId="{10AB091F-6144-4FAE-9AED-7C7EB958BFB5}" dt="2025-08-31T05:28:49.402" v="249"/>
          <pc:sldLayoutMkLst>
            <pc:docMk/>
            <pc:sldMasterMk cId="2870053928" sldId="2147483648"/>
            <pc:sldLayoutMk cId="1867816754"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098E-101B-33D9-DDEC-B2DF12200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4F0EF9-3BC5-06ED-FFA6-C512BFDEE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D920F-5303-7897-2FDC-2AEAF0CF941C}"/>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9A0AA1DE-292A-4549-C6D5-1FE5AD9F1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16773-CF63-F45B-B5BA-5B61361F3081}"/>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23166932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6DB9-58B8-BADC-EC5E-1FFA3022E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F518E7-CD3B-40CB-536C-3FB7AD297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1F7BD-DF0E-86D4-2707-14CFB063EF24}"/>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AF104AAA-CD89-8E9B-4787-2DB9B1C13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CF4FD-A416-79FC-EC8B-3E7E0E4488AE}"/>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75521153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449E3E-7A0C-3886-08B0-4B0C1EC87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05186-DE46-D8D3-D917-898E1BDEF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02458-7B53-44A9-1335-64B5F3A1031B}"/>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0C1352E1-FE15-34D8-9B05-FF392F8F0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5123D-9550-24AE-10DC-A9CE112815CB}"/>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186781675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6F07-F3CD-A36F-2775-EC734A5FD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B768D-A570-F427-4634-82685FA07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87081-41E2-4D6A-A7CC-FC8D856F9401}"/>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F6D1C398-7741-4483-CEA4-4E7210C87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BBCC-803F-1288-6B44-0F6E33BD804C}"/>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196258751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4B31-41FB-429B-5DE3-2086803175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E2860-4AEB-AE9A-7D94-0D6C4B0055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91D356-247C-151C-4651-E2804A091006}"/>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C62860AF-23AA-AE1C-A0FB-AFA295D64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53E47-4EC3-4BC7-2D42-522F6073DFD3}"/>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299589522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7E38-00D3-8E11-A107-8AC523711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9D414-E13D-E647-919B-ACAC1FDB3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7BC0EC-9BC8-80DF-6357-2D487165D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A2E6A-7EF7-093A-AC9F-6DB92FC8A3EE}"/>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6" name="Footer Placeholder 5">
            <a:extLst>
              <a:ext uri="{FF2B5EF4-FFF2-40B4-BE49-F238E27FC236}">
                <a16:creationId xmlns:a16="http://schemas.microsoft.com/office/drawing/2014/main" id="{2A0D2CAE-257F-832A-8B16-04077051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ABC3E-5C45-8754-64AD-C564C9CBF8A2}"/>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149167495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FD7-DBCE-A173-3B04-D90270E6E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F6491-4D4E-9890-4889-87F4600CC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00866A-DBB2-4B5F-24D9-86F54220C5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41BB5-2108-FEFB-324D-FCFEB2E8B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60FAE-1E0C-6BFD-6270-72AC8B61D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135C5A-D1C7-9881-5DD1-B5412D9CE44D}"/>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8" name="Footer Placeholder 7">
            <a:extLst>
              <a:ext uri="{FF2B5EF4-FFF2-40B4-BE49-F238E27FC236}">
                <a16:creationId xmlns:a16="http://schemas.microsoft.com/office/drawing/2014/main" id="{4547FB7E-4F5B-5E4C-3607-FC72F26D6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C081E7-A582-B363-5151-4714A6E4C6A0}"/>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11723290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6BF7-E3AD-8581-7C99-49D12A0E36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CCB5F-C82A-E717-05C0-97920F2D521D}"/>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4" name="Footer Placeholder 3">
            <a:extLst>
              <a:ext uri="{FF2B5EF4-FFF2-40B4-BE49-F238E27FC236}">
                <a16:creationId xmlns:a16="http://schemas.microsoft.com/office/drawing/2014/main" id="{83A60E6E-2D48-6E08-D9EE-2887B54C8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B475BC-9140-5339-B21C-522858EED966}"/>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326439716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63FE1-9AC1-D38F-A6B3-B3511B1DAB9F}"/>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3" name="Footer Placeholder 2">
            <a:extLst>
              <a:ext uri="{FF2B5EF4-FFF2-40B4-BE49-F238E27FC236}">
                <a16:creationId xmlns:a16="http://schemas.microsoft.com/office/drawing/2014/main" id="{FFC6EB41-798D-8E25-5EFE-E3C0DF01AB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B1868-9E9D-B2B1-33FF-D4CCF51379D5}"/>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99511516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3471-57CE-93AC-857E-A923B00E9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96ED8-826E-BC16-D8DC-3939B72DC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8EBC8D-2A9C-E22E-ECA8-8904787BA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15FD5-0702-FD62-7D7E-4B80CCB71F2D}"/>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6" name="Footer Placeholder 5">
            <a:extLst>
              <a:ext uri="{FF2B5EF4-FFF2-40B4-BE49-F238E27FC236}">
                <a16:creationId xmlns:a16="http://schemas.microsoft.com/office/drawing/2014/main" id="{704FD775-7AA6-DF29-904D-1088DE004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48512-9064-F781-6814-9AD48C9F52F1}"/>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267123926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987D-5BC6-6DDC-4595-8FA49F8C9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BE095-45F0-8BBC-5479-4378C9197E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8FD89-F80D-D0D2-6132-490108999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9948D-464C-5232-A0E1-355BC852F72E}"/>
              </a:ext>
            </a:extLst>
          </p:cNvPr>
          <p:cNvSpPr>
            <a:spLocks noGrp="1"/>
          </p:cNvSpPr>
          <p:nvPr>
            <p:ph type="dt" sz="half" idx="10"/>
          </p:nvPr>
        </p:nvSpPr>
        <p:spPr/>
        <p:txBody>
          <a:bodyPr/>
          <a:lstStyle/>
          <a:p>
            <a:fld id="{C71B03D6-D254-448D-BEEC-0A5561A112DB}" type="datetimeFigureOut">
              <a:rPr lang="en-US" smtClean="0"/>
              <a:t>8/31/2025</a:t>
            </a:fld>
            <a:endParaRPr lang="en-US"/>
          </a:p>
        </p:txBody>
      </p:sp>
      <p:sp>
        <p:nvSpPr>
          <p:cNvPr id="6" name="Footer Placeholder 5">
            <a:extLst>
              <a:ext uri="{FF2B5EF4-FFF2-40B4-BE49-F238E27FC236}">
                <a16:creationId xmlns:a16="http://schemas.microsoft.com/office/drawing/2014/main" id="{6AB3D649-DBC8-A85C-6F57-11B6E05B6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23721-65C8-601A-6EAB-3790E9A8B42E}"/>
              </a:ext>
            </a:extLst>
          </p:cNvPr>
          <p:cNvSpPr>
            <a:spLocks noGrp="1"/>
          </p:cNvSpPr>
          <p:nvPr>
            <p:ph type="sldNum" sz="quarter" idx="12"/>
          </p:nvPr>
        </p:nvSpPr>
        <p:spPr/>
        <p:txBody>
          <a:bodyPr/>
          <a:lstStyle/>
          <a:p>
            <a:fld id="{4020C6FF-B964-4778-83B7-CBE3A1FBA326}" type="slidenum">
              <a:rPr lang="en-US" smtClean="0"/>
              <a:t>‹#›</a:t>
            </a:fld>
            <a:endParaRPr lang="en-US"/>
          </a:p>
        </p:txBody>
      </p:sp>
    </p:spTree>
    <p:extLst>
      <p:ext uri="{BB962C8B-B14F-4D97-AF65-F5344CB8AC3E}">
        <p14:creationId xmlns:p14="http://schemas.microsoft.com/office/powerpoint/2010/main" val="102694881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66480-E64B-0033-1B0B-0BA275D94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9EE2A-9568-20EE-550E-16FB39546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2553E-ACC4-3B04-C32C-A65165332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1B03D6-D254-448D-BEEC-0A5561A112DB}" type="datetimeFigureOut">
              <a:rPr lang="en-US" smtClean="0"/>
              <a:t>8/31/2025</a:t>
            </a:fld>
            <a:endParaRPr lang="en-US"/>
          </a:p>
        </p:txBody>
      </p:sp>
      <p:sp>
        <p:nvSpPr>
          <p:cNvPr id="5" name="Footer Placeholder 4">
            <a:extLst>
              <a:ext uri="{FF2B5EF4-FFF2-40B4-BE49-F238E27FC236}">
                <a16:creationId xmlns:a16="http://schemas.microsoft.com/office/drawing/2014/main" id="{E99158BF-E68A-30D9-8872-B45BF2DCC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4A65D0-BBFA-DB70-942B-3688322A7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20C6FF-B964-4778-83B7-CBE3A1FBA326}" type="slidenum">
              <a:rPr lang="en-US" smtClean="0"/>
              <a:t>‹#›</a:t>
            </a:fld>
            <a:endParaRPr lang="en-US"/>
          </a:p>
        </p:txBody>
      </p:sp>
    </p:spTree>
    <p:extLst>
      <p:ext uri="{BB962C8B-B14F-4D97-AF65-F5344CB8AC3E}">
        <p14:creationId xmlns:p14="http://schemas.microsoft.com/office/powerpoint/2010/main" val="287005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iannaclarke.com/tech-core-project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PowerPoint_Presentation.pptx"/></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PowerPoint_Presentation3.pptx"/></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PowerPoint_Presentation4.pptx"/></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B032FC-3161-A8EB-E298-9269499BE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7" name="Rectangle 16">
            <a:extLst>
              <a:ext uri="{FF2B5EF4-FFF2-40B4-BE49-F238E27FC236}">
                <a16:creationId xmlns:a16="http://schemas.microsoft.com/office/drawing/2014/main" id="{C43821C5-A1E2-14B1-D117-05979FCB6F5E}"/>
              </a:ext>
            </a:extLst>
          </p:cNvPr>
          <p:cNvSpPr/>
          <p:nvPr/>
        </p:nvSpPr>
        <p:spPr>
          <a:xfrm>
            <a:off x="0" y="281355"/>
            <a:ext cx="5522976" cy="6576645"/>
          </a:xfrm>
          <a:prstGeom prst="rect">
            <a:avLst/>
          </a:prstGeom>
          <a:no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venir Next LT Pro" panose="020B0504020202020204" pitchFamily="34" charset="0"/>
                <a:ea typeface="Batang" panose="020B0503020000020004" pitchFamily="18" charset="-127"/>
              </a:rPr>
              <a:t>Brianna Clarke</a:t>
            </a:r>
          </a:p>
          <a:p>
            <a:pPr algn="ctr"/>
            <a:r>
              <a:rPr lang="en-US" sz="3200" dirty="0">
                <a:latin typeface="Avenir Next LT Pro" panose="020B0504020202020204" pitchFamily="34" charset="0"/>
                <a:ea typeface="Batang" panose="020B0503020000020004" pitchFamily="18" charset="-127"/>
              </a:rPr>
              <a:t>Final Project  </a:t>
            </a:r>
          </a:p>
          <a:p>
            <a:pPr algn="ctr"/>
            <a:r>
              <a:rPr lang="en-US" sz="3200" dirty="0">
                <a:latin typeface="Avenir Next LT Pro" panose="020B0504020202020204" pitchFamily="34" charset="0"/>
                <a:ea typeface="Batang" panose="020B0503020000020004" pitchFamily="18" charset="-127"/>
              </a:rPr>
              <a:t>SEC285</a:t>
            </a:r>
          </a:p>
          <a:p>
            <a:pPr algn="ctr"/>
            <a:endParaRPr lang="en-US" sz="2400" dirty="0">
              <a:latin typeface="Avenir Next LT Pro" panose="020B0504020202020204" pitchFamily="34" charset="0"/>
              <a:ea typeface="Batang" panose="020B0503020000020004" pitchFamily="18" charset="-127"/>
            </a:endParaRPr>
          </a:p>
          <a:p>
            <a:pPr algn="ctr"/>
            <a:endParaRPr lang="en-US" sz="2400" dirty="0">
              <a:latin typeface="Avenir Next LT Pro" panose="020B0504020202020204" pitchFamily="34" charset="0"/>
              <a:ea typeface="Batang" panose="020B0503020000020004" pitchFamily="18" charset="-127"/>
            </a:endParaRPr>
          </a:p>
          <a:p>
            <a:pPr algn="ctr"/>
            <a:r>
              <a:rPr lang="en-US" sz="2400" dirty="0">
                <a:latin typeface="Avenir Next LT Pro" panose="020B0504020202020204" pitchFamily="34" charset="0"/>
                <a:ea typeface="Batang" panose="020B0503020000020004" pitchFamily="18" charset="-127"/>
              </a:rPr>
              <a:t>Fundamentals of Information System Security</a:t>
            </a:r>
          </a:p>
          <a:p>
            <a:pPr algn="ctr"/>
            <a:r>
              <a:rPr lang="en-US" sz="2400" dirty="0">
                <a:latin typeface="Avenir Next LT Pro" panose="020B0504020202020204" pitchFamily="34" charset="0"/>
                <a:ea typeface="Batang" panose="020B0503020000020004" pitchFamily="18" charset="-127"/>
              </a:rPr>
              <a:t>Professor J. Mack</a:t>
            </a:r>
          </a:p>
          <a:p>
            <a:pPr algn="ctr"/>
            <a:r>
              <a:rPr lang="en-US" sz="2400" dirty="0">
                <a:latin typeface="Avenir Next LT Pro" panose="020B0504020202020204" pitchFamily="34" charset="0"/>
                <a:ea typeface="Batang" panose="020B0503020000020004" pitchFamily="18" charset="-127"/>
              </a:rPr>
              <a:t>DeVry University</a:t>
            </a:r>
          </a:p>
          <a:p>
            <a:pPr algn="ctr"/>
            <a:r>
              <a:rPr lang="en-US" sz="2400" dirty="0">
                <a:latin typeface="Avenir Next LT Pro" panose="020B0504020202020204" pitchFamily="34" charset="0"/>
                <a:ea typeface="Batang" panose="020B0503020000020004" pitchFamily="18" charset="-127"/>
              </a:rPr>
              <a:t>Date: 08/22/25</a:t>
            </a:r>
          </a:p>
          <a:p>
            <a:pPr algn="ctr"/>
            <a:endParaRPr lang="en-US" dirty="0"/>
          </a:p>
        </p:txBody>
      </p:sp>
      <p:sp>
        <p:nvSpPr>
          <p:cNvPr id="19" name="Octagon 18">
            <a:extLst>
              <a:ext uri="{FF2B5EF4-FFF2-40B4-BE49-F238E27FC236}">
                <a16:creationId xmlns:a16="http://schemas.microsoft.com/office/drawing/2014/main" id="{8964B2C0-B6E0-E6B8-8A69-73DDBCDF9818}"/>
              </a:ext>
            </a:extLst>
          </p:cNvPr>
          <p:cNvSpPr/>
          <p:nvPr/>
        </p:nvSpPr>
        <p:spPr>
          <a:xfrm>
            <a:off x="5824963" y="1101968"/>
            <a:ext cx="5522976" cy="4407877"/>
          </a:xfrm>
          <a:prstGeom prst="octagon">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309694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and green background&#10;&#10;AI-generated content may be incorrect.">
            <a:extLst>
              <a:ext uri="{FF2B5EF4-FFF2-40B4-BE49-F238E27FC236}">
                <a16:creationId xmlns:a16="http://schemas.microsoft.com/office/drawing/2014/main" id="{CAE80E13-2A92-37A2-D674-897F76404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568" y="726831"/>
            <a:ext cx="5246479" cy="5611269"/>
          </a:xfrm>
          <a:prstGeom prst="rect">
            <a:avLst/>
          </a:prstGeom>
        </p:spPr>
      </p:pic>
      <p:sp>
        <p:nvSpPr>
          <p:cNvPr id="6" name="TextBox 5">
            <a:extLst>
              <a:ext uri="{FF2B5EF4-FFF2-40B4-BE49-F238E27FC236}">
                <a16:creationId xmlns:a16="http://schemas.microsoft.com/office/drawing/2014/main" id="{BFFFAB90-D995-E145-DE75-E3E1C8715E5C}"/>
              </a:ext>
            </a:extLst>
          </p:cNvPr>
          <p:cNvSpPr txBox="1"/>
          <p:nvPr/>
        </p:nvSpPr>
        <p:spPr>
          <a:xfrm>
            <a:off x="661953" y="265166"/>
            <a:ext cx="4583724" cy="923330"/>
          </a:xfrm>
          <a:prstGeom prst="rect">
            <a:avLst/>
          </a:prstGeom>
          <a:noFill/>
        </p:spPr>
        <p:txBody>
          <a:bodyPr wrap="square" rtlCol="0">
            <a:spAutoFit/>
          </a:bodyPr>
          <a:lstStyle/>
          <a:p>
            <a:pPr algn="ctr"/>
            <a:r>
              <a:rPr lang="en-US" sz="5400" dirty="0"/>
              <a:t>Conclusion</a:t>
            </a:r>
          </a:p>
        </p:txBody>
      </p:sp>
      <p:sp>
        <p:nvSpPr>
          <p:cNvPr id="7" name="TextBox 6">
            <a:extLst>
              <a:ext uri="{FF2B5EF4-FFF2-40B4-BE49-F238E27FC236}">
                <a16:creationId xmlns:a16="http://schemas.microsoft.com/office/drawing/2014/main" id="{630C4F28-CBAF-BAD1-5D44-38585DAB172C}"/>
              </a:ext>
            </a:extLst>
          </p:cNvPr>
          <p:cNvSpPr txBox="1"/>
          <p:nvPr/>
        </p:nvSpPr>
        <p:spPr>
          <a:xfrm>
            <a:off x="199292" y="1188496"/>
            <a:ext cx="5896708"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experience has not only deepened my understanding of information security concepts but also given me a greater appreciation for the importance of protecting our digital lives. I've gained a new perspective on the vulnerabilities that exist in our increasingly connected world and the need for robust security measures to safeguard our personal and professional systems. I'm grateful for the opportunity to continue on this journey and contribute to the field of information security, which is constantly evolving and impacting our communities in profound ways.</a:t>
            </a:r>
          </a:p>
        </p:txBody>
      </p:sp>
    </p:spTree>
    <p:extLst>
      <p:ext uri="{BB962C8B-B14F-4D97-AF65-F5344CB8AC3E}">
        <p14:creationId xmlns:p14="http://schemas.microsoft.com/office/powerpoint/2010/main" val="201763352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A0A257-E412-6F96-4AA1-A36FF7AC52A1}"/>
              </a:ext>
            </a:extLst>
          </p:cNvPr>
          <p:cNvSpPr/>
          <p:nvPr/>
        </p:nvSpPr>
        <p:spPr>
          <a:xfrm>
            <a:off x="0" y="0"/>
            <a:ext cx="4044462" cy="6858000"/>
          </a:xfrm>
          <a:prstGeom prst="rect">
            <a:avLst/>
          </a:prstGeom>
          <a:blipFill>
            <a:blip r:embed="rId2"/>
            <a:stretch>
              <a:fillRect l="-8000" b="-4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7A312D-8B8A-C337-FC07-D66E44395362}"/>
              </a:ext>
            </a:extLst>
          </p:cNvPr>
          <p:cNvSpPr/>
          <p:nvPr/>
        </p:nvSpPr>
        <p:spPr>
          <a:xfrm>
            <a:off x="600075" y="0"/>
            <a:ext cx="1485900" cy="6924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00" dirty="0"/>
          </a:p>
        </p:txBody>
      </p:sp>
      <p:sp>
        <p:nvSpPr>
          <p:cNvPr id="16" name="Rectangle 15">
            <a:extLst>
              <a:ext uri="{FF2B5EF4-FFF2-40B4-BE49-F238E27FC236}">
                <a16:creationId xmlns:a16="http://schemas.microsoft.com/office/drawing/2014/main" id="{5127E35F-6AB2-9B1B-9A2A-B242FCC31C0F}"/>
              </a:ext>
            </a:extLst>
          </p:cNvPr>
          <p:cNvSpPr/>
          <p:nvPr/>
        </p:nvSpPr>
        <p:spPr>
          <a:xfrm>
            <a:off x="4435717" y="2176828"/>
            <a:ext cx="7568713" cy="4352925"/>
          </a:xfrm>
          <a:prstGeom prst="rect">
            <a:avLst/>
          </a:prstGeom>
          <a:solidFill>
            <a:srgbClr val="3BB2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hlinkClick r:id="rId3"/>
              </a:rPr>
              <a:t>https://www.briannaclarke.com/tech-core-projects</a:t>
            </a:r>
            <a:endParaRPr lang="en-US" sz="2400" dirty="0"/>
          </a:p>
          <a:p>
            <a:pPr algn="ctr"/>
            <a:endParaRPr lang="en-US" sz="2400" dirty="0"/>
          </a:p>
        </p:txBody>
      </p:sp>
      <p:sp>
        <p:nvSpPr>
          <p:cNvPr id="17" name="TextBox 16">
            <a:extLst>
              <a:ext uri="{FF2B5EF4-FFF2-40B4-BE49-F238E27FC236}">
                <a16:creationId xmlns:a16="http://schemas.microsoft.com/office/drawing/2014/main" id="{7BC2EC49-24D0-4822-5F12-D265D26559FE}"/>
              </a:ext>
            </a:extLst>
          </p:cNvPr>
          <p:cNvSpPr txBox="1"/>
          <p:nvPr/>
        </p:nvSpPr>
        <p:spPr>
          <a:xfrm>
            <a:off x="4435717" y="363415"/>
            <a:ext cx="7263914"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Wix link</a:t>
            </a:r>
          </a:p>
        </p:txBody>
      </p:sp>
    </p:spTree>
    <p:extLst>
      <p:ext uri="{BB962C8B-B14F-4D97-AF65-F5344CB8AC3E}">
        <p14:creationId xmlns:p14="http://schemas.microsoft.com/office/powerpoint/2010/main" val="6694576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19F273-119A-FC52-41B1-6FF7E09FFA5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602A18-3CFB-4EDD-5498-98A673D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5E301ADF-397E-857E-2F0A-4ED6E806E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66A958DF-94E6-B397-A5ED-B0268BBAB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A blue wave on a white background&#10;&#10;AI-generated content may be incorrect.">
            <a:extLst>
              <a:ext uri="{FF2B5EF4-FFF2-40B4-BE49-F238E27FC236}">
                <a16:creationId xmlns:a16="http://schemas.microsoft.com/office/drawing/2014/main" id="{85C211ED-6502-BD59-CED3-73FABE1A6EC3}"/>
              </a:ext>
            </a:extLst>
          </p:cNvPr>
          <p:cNvPicPr>
            <a:picLocks noChangeAspect="1"/>
          </p:cNvPicPr>
          <p:nvPr/>
        </p:nvPicPr>
        <p:blipFill>
          <a:blip r:embed="rId2">
            <a:extLst>
              <a:ext uri="{28A0092B-C50C-407E-A947-70E740481C1C}">
                <a14:useLocalDpi xmlns:a14="http://schemas.microsoft.com/office/drawing/2010/main" val="0"/>
              </a:ext>
            </a:extLst>
          </a:blip>
          <a:srcRect t="4224"/>
          <a:stretch>
            <a:fillRect/>
          </a:stretch>
        </p:blipFill>
        <p:spPr>
          <a:xfrm>
            <a:off x="3376933" y="66675"/>
            <a:ext cx="8627498" cy="6791315"/>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8" name="Freeform: Shape 17">
            <a:extLst>
              <a:ext uri="{FF2B5EF4-FFF2-40B4-BE49-F238E27FC236}">
                <a16:creationId xmlns:a16="http://schemas.microsoft.com/office/drawing/2014/main" id="{079775FB-1E5A-225E-5300-9AF20609E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35BD78FB-7AEB-495D-0A04-1FC8B69FFD83}"/>
              </a:ext>
            </a:extLst>
          </p:cNvPr>
          <p:cNvSpPr txBox="1"/>
          <p:nvPr/>
        </p:nvSpPr>
        <p:spPr>
          <a:xfrm>
            <a:off x="-3232896" y="616954"/>
            <a:ext cx="10023231" cy="830997"/>
          </a:xfrm>
          <a:prstGeom prst="rect">
            <a:avLst/>
          </a:prstGeom>
          <a:noFill/>
        </p:spPr>
        <p:txBody>
          <a:bodyPr wrap="square" rtlCol="0">
            <a:spAutoFit/>
          </a:bodyPr>
          <a:lstStyle/>
          <a:p>
            <a:pPr algn="ctr"/>
            <a:r>
              <a:rPr lang="en-US" sz="4800" dirty="0" err="1"/>
              <a:t>Refrences</a:t>
            </a:r>
            <a:endParaRPr lang="en-US" sz="4800" dirty="0"/>
          </a:p>
        </p:txBody>
      </p:sp>
      <p:sp>
        <p:nvSpPr>
          <p:cNvPr id="3" name="TextBox 2">
            <a:extLst>
              <a:ext uri="{FF2B5EF4-FFF2-40B4-BE49-F238E27FC236}">
                <a16:creationId xmlns:a16="http://schemas.microsoft.com/office/drawing/2014/main" id="{72105442-FD35-9063-2917-EBBB05510925}"/>
              </a:ext>
            </a:extLst>
          </p:cNvPr>
          <p:cNvSpPr txBox="1"/>
          <p:nvPr/>
        </p:nvSpPr>
        <p:spPr>
          <a:xfrm>
            <a:off x="438149" y="1685925"/>
            <a:ext cx="109442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Devry </a:t>
            </a:r>
            <a:r>
              <a:rPr lang="en-US" dirty="0" err="1"/>
              <a:t>Univeristy</a:t>
            </a:r>
            <a:r>
              <a:rPr lang="en-US" dirty="0"/>
              <a:t>, 2017. </a:t>
            </a:r>
            <a:r>
              <a:rPr lang="en-US" i="1" dirty="0"/>
              <a:t>CompTIA Security+ Guide to Network Security Fundamentals </a:t>
            </a:r>
            <a:r>
              <a:rPr lang="en-US" dirty="0"/>
              <a:t>(Book).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images retrieved from Google Images, various sources, no copyright claimed. Used for educational purposes only.</a:t>
            </a:r>
          </a:p>
        </p:txBody>
      </p:sp>
    </p:spTree>
    <p:extLst>
      <p:ext uri="{BB962C8B-B14F-4D97-AF65-F5344CB8AC3E}">
        <p14:creationId xmlns:p14="http://schemas.microsoft.com/office/powerpoint/2010/main" val="21508188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wave on a black background&#10;&#10;AI-generated content may be incorrect.">
            <a:extLst>
              <a:ext uri="{FF2B5EF4-FFF2-40B4-BE49-F238E27FC236}">
                <a16:creationId xmlns:a16="http://schemas.microsoft.com/office/drawing/2014/main" id="{724A0EB8-AD30-4EBF-7095-BF51900DF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sp>
        <p:nvSpPr>
          <p:cNvPr id="9" name="Pentagon 8">
            <a:extLst>
              <a:ext uri="{FF2B5EF4-FFF2-40B4-BE49-F238E27FC236}">
                <a16:creationId xmlns:a16="http://schemas.microsoft.com/office/drawing/2014/main" id="{EDF64259-5C65-687D-4556-FE37B5FF1564}"/>
              </a:ext>
            </a:extLst>
          </p:cNvPr>
          <p:cNvSpPr/>
          <p:nvPr/>
        </p:nvSpPr>
        <p:spPr>
          <a:xfrm>
            <a:off x="9097944" y="4208585"/>
            <a:ext cx="3094056" cy="2649415"/>
          </a:xfrm>
          <a:prstGeom prst="pentagon">
            <a:avLst/>
          </a:prstGeom>
          <a:blipFill>
            <a:blip r:embed="rId3"/>
            <a:stretch>
              <a:fillRect l="-8000" b="-4000"/>
            </a:stretch>
          </a:blipFill>
          <a:effectLst>
            <a:glow rad="5080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CD2D947-3F89-8AC5-FE08-9611561740EA}"/>
              </a:ext>
            </a:extLst>
          </p:cNvPr>
          <p:cNvSpPr/>
          <p:nvPr/>
        </p:nvSpPr>
        <p:spPr>
          <a:xfrm>
            <a:off x="94621" y="4618891"/>
            <a:ext cx="2543071" cy="2344617"/>
          </a:xfrm>
          <a:prstGeom prst="rect">
            <a:avLst/>
          </a:prstGeom>
          <a:blipFill>
            <a:blip r:embed="rId4"/>
            <a:stretch>
              <a:fillRect l="-8000" b="-4000"/>
            </a:stretch>
          </a:blipFill>
          <a:effectLst>
            <a:glow rad="520700">
              <a:schemeClr val="accent6">
                <a:lumMod val="75000"/>
                <a:alpha val="40000"/>
              </a:schemeClr>
            </a:glow>
            <a:outerShdw blurRad="50800" dist="50800" dir="5400000" algn="ctr" rotWithShape="0">
              <a:srgbClr val="000000">
                <a:alpha val="0"/>
              </a:srgb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A8F4B7-0E29-D998-6E53-7D6E610FA130}"/>
              </a:ext>
            </a:extLst>
          </p:cNvPr>
          <p:cNvSpPr txBox="1"/>
          <p:nvPr/>
        </p:nvSpPr>
        <p:spPr>
          <a:xfrm>
            <a:off x="2391507" y="268741"/>
            <a:ext cx="6611815" cy="707886"/>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Introduction</a:t>
            </a:r>
          </a:p>
        </p:txBody>
      </p:sp>
      <p:sp>
        <p:nvSpPr>
          <p:cNvPr id="18" name="TextBox 17">
            <a:extLst>
              <a:ext uri="{FF2B5EF4-FFF2-40B4-BE49-F238E27FC236}">
                <a16:creationId xmlns:a16="http://schemas.microsoft.com/office/drawing/2014/main" id="{87FE3FE2-AA91-CF98-C028-40BEB9D1DCBF}"/>
              </a:ext>
            </a:extLst>
          </p:cNvPr>
          <p:cNvSpPr txBox="1"/>
          <p:nvPr/>
        </p:nvSpPr>
        <p:spPr>
          <a:xfrm>
            <a:off x="1289539" y="1230923"/>
            <a:ext cx="9483970" cy="3477875"/>
          </a:xfrm>
          <a:prstGeom prst="rect">
            <a:avLst/>
          </a:prstGeom>
          <a:noFill/>
        </p:spPr>
        <p:txBody>
          <a:bodyPr wrap="square" rtlCol="0">
            <a:spAutoFit/>
          </a:bodyPr>
          <a:lstStyle/>
          <a:p>
            <a:r>
              <a:rPr lang="en-US" sz="2000" dirty="0">
                <a:solidFill>
                  <a:schemeClr val="bg1"/>
                </a:solidFill>
              </a:rPr>
              <a:t>This course provided a comprehensive overview of information security fundamentals, covering key concepts such as security threats, defense mechanisms, and risk management strategies. We explored various types of malware, social engineering attacks, and cryptographic techniques, gaining insight into designing effective security solutions. The importance of information security in preventing data theft, identity theft, and cyber terrorism was also emphasized. Throughout the course, we examined security issues related to people, data, networks, and devices, and learned how to apply security principles and best practices. By understanding the fundamentals of information security, we can better protect sensitive information and maintain the confidentiality, integrity, and availability of data. This project showcases my understanding of these key concepts and their practical applications.</a:t>
            </a:r>
          </a:p>
        </p:txBody>
      </p:sp>
    </p:spTree>
    <p:extLst>
      <p:ext uri="{BB962C8B-B14F-4D97-AF65-F5344CB8AC3E}">
        <p14:creationId xmlns:p14="http://schemas.microsoft.com/office/powerpoint/2010/main" val="175772576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blurry image of a blue background&#10;&#10;AI-generated content may be incorrect.">
            <a:extLst>
              <a:ext uri="{FF2B5EF4-FFF2-40B4-BE49-F238E27FC236}">
                <a16:creationId xmlns:a16="http://schemas.microsoft.com/office/drawing/2014/main" id="{508F11D2-C980-F55A-BD5B-F7E7A9AC7B1C}"/>
              </a:ext>
            </a:extLst>
          </p:cNvPr>
          <p:cNvPicPr>
            <a:picLocks noChangeAspect="1"/>
          </p:cNvPicPr>
          <p:nvPr/>
        </p:nvPicPr>
        <p:blipFill>
          <a:blip r:embed="rId2">
            <a:extLst>
              <a:ext uri="{28A0092B-C50C-407E-A947-70E740481C1C}">
                <a14:useLocalDpi xmlns:a14="http://schemas.microsoft.com/office/drawing/2010/main" val="0"/>
              </a:ext>
            </a:extLst>
          </a:blip>
          <a:srcRect t="14422" r="-2" b="10273"/>
          <a:stretch>
            <a:fillRect/>
          </a:stretch>
        </p:blipFill>
        <p:spPr>
          <a:xfrm>
            <a:off x="20" y="1282"/>
            <a:ext cx="12191980" cy="6856718"/>
          </a:xfrm>
          <a:prstGeom prst="rect">
            <a:avLst/>
          </a:prstGeom>
        </p:spPr>
      </p:pic>
      <p:sp>
        <p:nvSpPr>
          <p:cNvPr id="10" name="Speech Bubble: Oval 9">
            <a:extLst>
              <a:ext uri="{FF2B5EF4-FFF2-40B4-BE49-F238E27FC236}">
                <a16:creationId xmlns:a16="http://schemas.microsoft.com/office/drawing/2014/main" id="{CF926F74-1C3D-8058-DA76-4B557FF57C42}"/>
              </a:ext>
            </a:extLst>
          </p:cNvPr>
          <p:cNvSpPr/>
          <p:nvPr/>
        </p:nvSpPr>
        <p:spPr>
          <a:xfrm>
            <a:off x="3313070" y="1383964"/>
            <a:ext cx="1934587" cy="2045036"/>
          </a:xfrm>
          <a:prstGeom prst="wedgeEllipseCallout">
            <a:avLst/>
          </a:prstGeom>
          <a:blipFill>
            <a:blip r:embed="rId3"/>
            <a:stretch>
              <a:fillRect l="-8000" b="-4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348A84-5EA7-B6BD-0E6B-6D27CA4D473E}"/>
              </a:ext>
            </a:extLst>
          </p:cNvPr>
          <p:cNvSpPr/>
          <p:nvPr/>
        </p:nvSpPr>
        <p:spPr>
          <a:xfrm>
            <a:off x="468923" y="0"/>
            <a:ext cx="1817077"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0" dirty="0">
                <a:solidFill>
                  <a:schemeClr val="bg2"/>
                </a:solidFill>
              </a:rPr>
              <a:t>2</a:t>
            </a:r>
          </a:p>
        </p:txBody>
      </p:sp>
      <p:graphicFrame>
        <p:nvGraphicFramePr>
          <p:cNvPr id="12" name="Object 11">
            <a:hlinkClick r:id="" action="ppaction://ole?verb=0"/>
            <a:extLst>
              <a:ext uri="{FF2B5EF4-FFF2-40B4-BE49-F238E27FC236}">
                <a16:creationId xmlns:a16="http://schemas.microsoft.com/office/drawing/2014/main" id="{5F9E43D5-DED8-A691-A6D1-7A4D4940B8BF}"/>
              </a:ext>
            </a:extLst>
          </p:cNvPr>
          <p:cNvGraphicFramePr>
            <a:graphicFrameLocks noChangeAspect="1"/>
          </p:cNvGraphicFramePr>
          <p:nvPr>
            <p:extLst>
              <p:ext uri="{D42A27DB-BD31-4B8C-83A1-F6EECF244321}">
                <p14:modId xmlns:p14="http://schemas.microsoft.com/office/powerpoint/2010/main" val="3467613589"/>
              </p:ext>
            </p:extLst>
          </p:nvPr>
        </p:nvGraphicFramePr>
        <p:xfrm>
          <a:off x="3090321" y="4296508"/>
          <a:ext cx="2157336" cy="1820252"/>
        </p:xfrm>
        <a:graphic>
          <a:graphicData uri="http://schemas.openxmlformats.org/presentationml/2006/ole">
            <mc:AlternateContent xmlns:mc="http://schemas.openxmlformats.org/markup-compatibility/2006">
              <mc:Choice xmlns:v="urn:schemas-microsoft-com:vml" Requires="v">
                <p:oleObj name="Presentation" showAsIcon="1" r:id="rId4" imgW="914324" imgH="771628" progId="PowerPoint.Show.12">
                  <p:embed/>
                </p:oleObj>
              </mc:Choice>
              <mc:Fallback>
                <p:oleObj name="Presentation" showAsIcon="1" r:id="rId4" imgW="914324" imgH="771628" progId="PowerPoint.Show.12">
                  <p:embed/>
                  <p:pic>
                    <p:nvPicPr>
                      <p:cNvPr id="12" name="Object 11">
                        <a:hlinkClick r:id="" action="ppaction://ole?verb=0"/>
                        <a:extLst>
                          <a:ext uri="{FF2B5EF4-FFF2-40B4-BE49-F238E27FC236}">
                            <a16:creationId xmlns:a16="http://schemas.microsoft.com/office/drawing/2014/main" id="{5F9E43D5-DED8-A691-A6D1-7A4D4940B8BF}"/>
                          </a:ext>
                        </a:extLst>
                      </p:cNvPr>
                      <p:cNvPicPr/>
                      <p:nvPr/>
                    </p:nvPicPr>
                    <p:blipFill>
                      <a:blip r:embed="rId5"/>
                      <a:stretch>
                        <a:fillRect/>
                      </a:stretch>
                    </p:blipFill>
                    <p:spPr>
                      <a:xfrm>
                        <a:off x="3090321" y="4296508"/>
                        <a:ext cx="2157336" cy="182025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C53A06FA-AA11-F9A2-2A09-D273C0928219}"/>
              </a:ext>
            </a:extLst>
          </p:cNvPr>
          <p:cNvSpPr txBox="1"/>
          <p:nvPr/>
        </p:nvSpPr>
        <p:spPr>
          <a:xfrm>
            <a:off x="5774905" y="957810"/>
            <a:ext cx="6283569" cy="452431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This module provided a comprehensive overview of cryptography, exploring its role in protecting data through various algorithms and techniques. We examined the fundamentals of cryptography, including its applications and potential vulnerabilities, and built on that foundation to discuss more advanced topics like digital certificates and public key infrastructure. By understanding how cryptography works and its various uses, we can better appreciate its importance in securing online communications and protecting sensitive information.</a:t>
            </a:r>
          </a:p>
        </p:txBody>
      </p:sp>
    </p:spTree>
    <p:extLst>
      <p:ext uri="{BB962C8B-B14F-4D97-AF65-F5344CB8AC3E}">
        <p14:creationId xmlns:p14="http://schemas.microsoft.com/office/powerpoint/2010/main" val="29196762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blurry image of a blue background&#10;&#10;AI-generated content may be incorrect.">
            <a:extLst>
              <a:ext uri="{FF2B5EF4-FFF2-40B4-BE49-F238E27FC236}">
                <a16:creationId xmlns:a16="http://schemas.microsoft.com/office/drawing/2014/main" id="{F8B77E32-AB81-AE5B-0220-5D5B78CAF69C}"/>
              </a:ext>
            </a:extLst>
          </p:cNvPr>
          <p:cNvPicPr>
            <a:picLocks noChangeAspect="1"/>
          </p:cNvPicPr>
          <p:nvPr/>
        </p:nvPicPr>
        <p:blipFill>
          <a:blip r:embed="rId2">
            <a:extLst>
              <a:ext uri="{28A0092B-C50C-407E-A947-70E740481C1C}">
                <a14:useLocalDpi xmlns:a14="http://schemas.microsoft.com/office/drawing/2010/main" val="0"/>
              </a:ext>
            </a:extLst>
          </a:blip>
          <a:srcRect t="3818" r="1" b="1"/>
          <a:stretch>
            <a:fillRect/>
          </a:stretch>
        </p:blipFill>
        <p:spPr>
          <a:xfrm>
            <a:off x="3429000" y="10"/>
            <a:ext cx="8763000"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1" name="Freeform: Shape 20">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CF37FDD2-CB16-C26C-5336-1FE7FEFDB3A6}"/>
              </a:ext>
            </a:extLst>
          </p:cNvPr>
          <p:cNvSpPr txBox="1"/>
          <p:nvPr/>
        </p:nvSpPr>
        <p:spPr>
          <a:xfrm>
            <a:off x="0" y="82062"/>
            <a:ext cx="2756893" cy="7017306"/>
          </a:xfrm>
          <a:prstGeom prst="rect">
            <a:avLst/>
          </a:prstGeom>
          <a:noFill/>
        </p:spPr>
        <p:txBody>
          <a:bodyPr wrap="square" rtlCol="0">
            <a:spAutoFit/>
          </a:bodyPr>
          <a:lstStyle/>
          <a:p>
            <a:r>
              <a:rPr lang="en-US" sz="45000" dirty="0">
                <a:solidFill>
                  <a:schemeClr val="bg1">
                    <a:lumMod val="50000"/>
                  </a:schemeClr>
                </a:solidFill>
              </a:rPr>
              <a:t>3</a:t>
            </a:r>
          </a:p>
        </p:txBody>
      </p:sp>
      <p:graphicFrame>
        <p:nvGraphicFramePr>
          <p:cNvPr id="7" name="Object 6">
            <a:hlinkClick r:id="" action="ppaction://ole?verb=0"/>
            <a:extLst>
              <a:ext uri="{FF2B5EF4-FFF2-40B4-BE49-F238E27FC236}">
                <a16:creationId xmlns:a16="http://schemas.microsoft.com/office/drawing/2014/main" id="{D358672C-A689-BDDB-2640-B2FD38B5BF29}"/>
              </a:ext>
            </a:extLst>
          </p:cNvPr>
          <p:cNvGraphicFramePr>
            <a:graphicFrameLocks noChangeAspect="1"/>
          </p:cNvGraphicFramePr>
          <p:nvPr>
            <p:extLst>
              <p:ext uri="{D42A27DB-BD31-4B8C-83A1-F6EECF244321}">
                <p14:modId xmlns:p14="http://schemas.microsoft.com/office/powerpoint/2010/main" val="3711426234"/>
              </p:ext>
            </p:extLst>
          </p:nvPr>
        </p:nvGraphicFramePr>
        <p:xfrm>
          <a:off x="2685805" y="4771292"/>
          <a:ext cx="2375877" cy="2004646"/>
        </p:xfrm>
        <a:graphic>
          <a:graphicData uri="http://schemas.openxmlformats.org/presentationml/2006/ole">
            <mc:AlternateContent xmlns:mc="http://schemas.openxmlformats.org/markup-compatibility/2006">
              <mc:Choice xmlns:v="urn:schemas-microsoft-com:vml" Requires="v">
                <p:oleObj name="Presentation" showAsIcon="1" r:id="rId3" imgW="914324" imgH="771628" progId="PowerPoint.Show.12">
                  <p:embed/>
                </p:oleObj>
              </mc:Choice>
              <mc:Fallback>
                <p:oleObj name="Presentation" showAsIcon="1" r:id="rId3" imgW="914324" imgH="771628" progId="PowerPoint.Show.12">
                  <p:embed/>
                  <p:pic>
                    <p:nvPicPr>
                      <p:cNvPr id="7" name="Object 6">
                        <a:hlinkClick r:id="" action="ppaction://ole?verb=0"/>
                        <a:extLst>
                          <a:ext uri="{FF2B5EF4-FFF2-40B4-BE49-F238E27FC236}">
                            <a16:creationId xmlns:a16="http://schemas.microsoft.com/office/drawing/2014/main" id="{D358672C-A689-BDDB-2640-B2FD38B5BF29}"/>
                          </a:ext>
                        </a:extLst>
                      </p:cNvPr>
                      <p:cNvPicPr/>
                      <p:nvPr/>
                    </p:nvPicPr>
                    <p:blipFill>
                      <a:blip r:embed="rId4"/>
                      <a:stretch>
                        <a:fillRect/>
                      </a:stretch>
                    </p:blipFill>
                    <p:spPr>
                      <a:xfrm>
                        <a:off x="2685805" y="4771292"/>
                        <a:ext cx="2375877" cy="200464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58DE647-C6FA-E7EE-7C18-758A99D9CD31}"/>
              </a:ext>
            </a:extLst>
          </p:cNvPr>
          <p:cNvSpPr txBox="1"/>
          <p:nvPr/>
        </p:nvSpPr>
        <p:spPr>
          <a:xfrm>
            <a:off x="4461911" y="1662749"/>
            <a:ext cx="7350370" cy="310854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This module focused on network security, covering different types of server attacks and strategies for securing network components. We explored how to integrate security into every aspect of network design and administration. By doing so, we developed a robust security framework to protect against various threats.</a:t>
            </a:r>
          </a:p>
        </p:txBody>
      </p:sp>
    </p:spTree>
    <p:extLst>
      <p:ext uri="{BB962C8B-B14F-4D97-AF65-F5344CB8AC3E}">
        <p14:creationId xmlns:p14="http://schemas.microsoft.com/office/powerpoint/2010/main" val="24038307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blue swirly light&#10;&#10;AI-generated content may be incorrect.">
            <a:extLst>
              <a:ext uri="{FF2B5EF4-FFF2-40B4-BE49-F238E27FC236}">
                <a16:creationId xmlns:a16="http://schemas.microsoft.com/office/drawing/2014/main" id="{55E36FA3-A11F-CBD7-026C-64FE28FD41F5}"/>
              </a:ext>
            </a:extLst>
          </p:cNvPr>
          <p:cNvPicPr>
            <a:picLocks noChangeAspect="1"/>
          </p:cNvPicPr>
          <p:nvPr/>
        </p:nvPicPr>
        <p:blipFill>
          <a:blip r:embed="rId2">
            <a:extLst>
              <a:ext uri="{28A0092B-C50C-407E-A947-70E740481C1C}">
                <a14:useLocalDpi xmlns:a14="http://schemas.microsoft.com/office/drawing/2010/main" val="0"/>
              </a:ext>
            </a:extLst>
          </a:blip>
          <a:srcRect t="4133" r="-1" b="15151"/>
          <a:stretch>
            <a:fillRect/>
          </a:stretch>
        </p:blipFill>
        <p:spPr>
          <a:xfrm>
            <a:off x="4975864" y="10"/>
            <a:ext cx="7216136"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28ABCDB1-6A45-5CCB-23EF-1A71E17A8E27}"/>
              </a:ext>
            </a:extLst>
          </p:cNvPr>
          <p:cNvSpPr txBox="1"/>
          <p:nvPr/>
        </p:nvSpPr>
        <p:spPr>
          <a:xfrm>
            <a:off x="0" y="133350"/>
            <a:ext cx="2190328" cy="7017306"/>
          </a:xfrm>
          <a:prstGeom prst="rect">
            <a:avLst/>
          </a:prstGeom>
          <a:noFill/>
        </p:spPr>
        <p:txBody>
          <a:bodyPr wrap="square" rtlCol="0">
            <a:spAutoFit/>
          </a:bodyPr>
          <a:lstStyle/>
          <a:p>
            <a:r>
              <a:rPr lang="en-US" sz="45000" dirty="0">
                <a:solidFill>
                  <a:schemeClr val="bg1">
                    <a:lumMod val="50000"/>
                  </a:schemeClr>
                </a:solidFill>
              </a:rPr>
              <a:t>4</a:t>
            </a:r>
          </a:p>
        </p:txBody>
      </p:sp>
      <p:sp>
        <p:nvSpPr>
          <p:cNvPr id="9" name="Rectangle: Rounded Corners 8">
            <a:extLst>
              <a:ext uri="{FF2B5EF4-FFF2-40B4-BE49-F238E27FC236}">
                <a16:creationId xmlns:a16="http://schemas.microsoft.com/office/drawing/2014/main" id="{F7CB6287-E09D-4AC1-E8E5-D23799105FB2}"/>
              </a:ext>
            </a:extLst>
          </p:cNvPr>
          <p:cNvSpPr/>
          <p:nvPr/>
        </p:nvSpPr>
        <p:spPr>
          <a:xfrm>
            <a:off x="3368283" y="4180333"/>
            <a:ext cx="8932055" cy="2677656"/>
          </a:xfrm>
          <a:prstGeom prst="roundRect">
            <a:avLst/>
          </a:prstGeom>
          <a:solidFill>
            <a:schemeClr val="accent1">
              <a:lumMod val="20000"/>
              <a:lumOff val="80000"/>
            </a:schemeClr>
          </a:solidFill>
          <a:ln>
            <a:noFill/>
          </a:ln>
          <a:effectLst>
            <a:glow rad="228600">
              <a:schemeClr val="accent1">
                <a:lumMod val="20000"/>
                <a:lumOff val="80000"/>
                <a:alpha val="40000"/>
              </a:schemeClr>
            </a:glow>
          </a:effectLst>
        </p:spPr>
        <p:style>
          <a:lnRef idx="2">
            <a:schemeClr val="accent1">
              <a:shade val="15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C4F8F3-EFA1-B0CF-205A-287CBF303BBC}"/>
              </a:ext>
            </a:extLst>
          </p:cNvPr>
          <p:cNvSpPr txBox="1"/>
          <p:nvPr/>
        </p:nvSpPr>
        <p:spPr>
          <a:xfrm>
            <a:off x="3390162" y="4187941"/>
            <a:ext cx="9029061"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project centered on developing a Bring Your Own Device security policy, which highlighted the importance of securing wireless networks and mobile devices. We examined the challenges and benefits of allowing personal devices on organizational networks and developed strategies to mitigate potential risks. By creating a comprehensive BYOD policy, we aimed to balance employee flexibility with robust security measures.</a:t>
            </a:r>
          </a:p>
        </p:txBody>
      </p:sp>
      <p:graphicFrame>
        <p:nvGraphicFramePr>
          <p:cNvPr id="15" name="Object 14">
            <a:hlinkClick r:id="" action="ppaction://ole?verb=0"/>
            <a:extLst>
              <a:ext uri="{FF2B5EF4-FFF2-40B4-BE49-F238E27FC236}">
                <a16:creationId xmlns:a16="http://schemas.microsoft.com/office/drawing/2014/main" id="{3357D29C-4F6A-0437-F6D2-AE0BFAC03206}"/>
              </a:ext>
            </a:extLst>
          </p:cNvPr>
          <p:cNvGraphicFramePr>
            <a:graphicFrameLocks noChangeAspect="1"/>
          </p:cNvGraphicFramePr>
          <p:nvPr>
            <p:extLst>
              <p:ext uri="{D42A27DB-BD31-4B8C-83A1-F6EECF244321}">
                <p14:modId xmlns:p14="http://schemas.microsoft.com/office/powerpoint/2010/main" val="550157305"/>
              </p:ext>
            </p:extLst>
          </p:nvPr>
        </p:nvGraphicFramePr>
        <p:xfrm>
          <a:off x="2623863" y="2304266"/>
          <a:ext cx="2443734" cy="2061900"/>
        </p:xfrm>
        <a:graphic>
          <a:graphicData uri="http://schemas.openxmlformats.org/presentationml/2006/ole">
            <mc:AlternateContent xmlns:mc="http://schemas.openxmlformats.org/markup-compatibility/2006">
              <mc:Choice xmlns:v="urn:schemas-microsoft-com:vml" Requires="v">
                <p:oleObj name="Presentation" showAsIcon="1" r:id="rId3" imgW="914324" imgH="771628" progId="PowerPoint.Show.12">
                  <p:embed/>
                </p:oleObj>
              </mc:Choice>
              <mc:Fallback>
                <p:oleObj name="Presentation" showAsIcon="1" r:id="rId3" imgW="914324" imgH="771628" progId="PowerPoint.Show.12">
                  <p:embed/>
                  <p:pic>
                    <p:nvPicPr>
                      <p:cNvPr id="15" name="Object 14">
                        <a:hlinkClick r:id="" action="ppaction://ole?verb=0"/>
                        <a:extLst>
                          <a:ext uri="{FF2B5EF4-FFF2-40B4-BE49-F238E27FC236}">
                            <a16:creationId xmlns:a16="http://schemas.microsoft.com/office/drawing/2014/main" id="{3357D29C-4F6A-0437-F6D2-AE0BFAC03206}"/>
                          </a:ext>
                        </a:extLst>
                      </p:cNvPr>
                      <p:cNvPicPr/>
                      <p:nvPr/>
                    </p:nvPicPr>
                    <p:blipFill>
                      <a:blip r:embed="rId4"/>
                      <a:stretch>
                        <a:fillRect/>
                      </a:stretch>
                    </p:blipFill>
                    <p:spPr>
                      <a:xfrm>
                        <a:off x="2623863" y="2304266"/>
                        <a:ext cx="2443734" cy="2061900"/>
                      </a:xfrm>
                      <a:prstGeom prst="rect">
                        <a:avLst/>
                      </a:prstGeom>
                    </p:spPr>
                  </p:pic>
                </p:oleObj>
              </mc:Fallback>
            </mc:AlternateContent>
          </a:graphicData>
        </a:graphic>
      </p:graphicFrame>
    </p:spTree>
    <p:extLst>
      <p:ext uri="{BB962C8B-B14F-4D97-AF65-F5344CB8AC3E}">
        <p14:creationId xmlns:p14="http://schemas.microsoft.com/office/powerpoint/2010/main" val="214037060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lue lines on a black background&#10;&#10;AI-generated content may be incorrect.">
            <a:extLst>
              <a:ext uri="{FF2B5EF4-FFF2-40B4-BE49-F238E27FC236}">
                <a16:creationId xmlns:a16="http://schemas.microsoft.com/office/drawing/2014/main" id="{85E4D0B8-9FC4-B00E-9389-76B6F5E80D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7" name="Rectangle 16">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5CB9761-AD1F-DD21-9D0E-E878D4ED83CD}"/>
              </a:ext>
            </a:extLst>
          </p:cNvPr>
          <p:cNvSpPr>
            <a:spLocks/>
          </p:cNvSpPr>
          <p:nvPr/>
        </p:nvSpPr>
        <p:spPr>
          <a:xfrm>
            <a:off x="8557846" y="4185137"/>
            <a:ext cx="3465111" cy="2532175"/>
          </a:xfrm>
          <a:prstGeom prst="roundRect">
            <a:avLst/>
          </a:prstGeom>
          <a:blipFill dpi="0" rotWithShape="1">
            <a:blip r:embed="rId3"/>
            <a:srcRect/>
            <a:stretch>
              <a:fillRect l="-8000" b="-4000"/>
            </a:stretch>
          </a:blipFill>
          <a:effectLst>
            <a:glow rad="596900">
              <a:srgbClr val="0118A1">
                <a:alpha val="70000"/>
              </a:srgbClr>
            </a:glow>
            <a:outerShdw blurRad="50800" dist="50800" dir="5400000" algn="ctr" rotWithShape="0">
              <a:srgbClr val="000000">
                <a:alpha val="56000"/>
              </a:srgbClr>
            </a:outerShdw>
            <a:softEdge rad="127000"/>
          </a:effectLst>
          <a:scene3d>
            <a:camera prst="orthographicFront"/>
            <a:lightRig rig="threePt" dir="t"/>
          </a:scene3d>
          <a:sp3d>
            <a:bevelT w="63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7C0F30-BA63-3CEE-3274-255E25BE7D68}"/>
              </a:ext>
            </a:extLst>
          </p:cNvPr>
          <p:cNvSpPr txBox="1"/>
          <p:nvPr/>
        </p:nvSpPr>
        <p:spPr>
          <a:xfrm>
            <a:off x="0" y="0"/>
            <a:ext cx="2637691" cy="21019651"/>
          </a:xfrm>
          <a:prstGeom prst="rect">
            <a:avLst/>
          </a:prstGeom>
          <a:noFill/>
        </p:spPr>
        <p:txBody>
          <a:bodyPr wrap="square" rtlCol="0">
            <a:spAutoFit/>
          </a:bodyPr>
          <a:lstStyle/>
          <a:p>
            <a:r>
              <a:rPr lang="en-US" sz="45000" dirty="0">
                <a:solidFill>
                  <a:schemeClr val="bg1"/>
                </a:solidFill>
              </a:rPr>
              <a:t>567</a:t>
            </a:r>
          </a:p>
        </p:txBody>
      </p:sp>
      <p:sp>
        <p:nvSpPr>
          <p:cNvPr id="16" name="TextBox 15">
            <a:extLst>
              <a:ext uri="{FF2B5EF4-FFF2-40B4-BE49-F238E27FC236}">
                <a16:creationId xmlns:a16="http://schemas.microsoft.com/office/drawing/2014/main" id="{1797439E-283B-7366-DB82-16D80EA957C1}"/>
              </a:ext>
            </a:extLst>
          </p:cNvPr>
          <p:cNvSpPr txBox="1"/>
          <p:nvPr/>
        </p:nvSpPr>
        <p:spPr>
          <a:xfrm>
            <a:off x="2872154" y="199292"/>
            <a:ext cx="8917752" cy="2677656"/>
          </a:xfrm>
          <a:prstGeom prst="rect">
            <a:avLst/>
          </a:prstGeom>
          <a:noFill/>
        </p:spPr>
        <p:txBody>
          <a:bodyPr wrap="square" rtlCol="0">
            <a:spAutoFit/>
          </a:bodyPr>
          <a:lstStyle/>
          <a:p>
            <a:r>
              <a:rPr lang="en-US" sz="2400" dirty="0">
                <a:solidFill>
                  <a:schemeClr val="bg1"/>
                </a:solidFill>
              </a:rPr>
              <a:t>This project focused on multifactor authentication and access management, covering principles and best practices for controlling user access and securing user accounts. We explored identity and access services, and learned how to implement effective access control measures. By enforcing strong authentication, we can protect sensitive information and prevent unauthorized access.</a:t>
            </a:r>
            <a:endParaRPr lang="en-US"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18" name="Object 17">
            <a:hlinkClick r:id="" action="ppaction://ole?verb=0"/>
            <a:extLst>
              <a:ext uri="{FF2B5EF4-FFF2-40B4-BE49-F238E27FC236}">
                <a16:creationId xmlns:a16="http://schemas.microsoft.com/office/drawing/2014/main" id="{0C0B9443-F797-63AE-53C2-00AF8310CC11}"/>
              </a:ext>
            </a:extLst>
          </p:cNvPr>
          <p:cNvGraphicFramePr>
            <a:graphicFrameLocks noChangeAspect="1"/>
          </p:cNvGraphicFramePr>
          <p:nvPr>
            <p:extLst>
              <p:ext uri="{D42A27DB-BD31-4B8C-83A1-F6EECF244321}">
                <p14:modId xmlns:p14="http://schemas.microsoft.com/office/powerpoint/2010/main" val="3362228742"/>
              </p:ext>
            </p:extLst>
          </p:nvPr>
        </p:nvGraphicFramePr>
        <p:xfrm>
          <a:off x="2696065" y="4185137"/>
          <a:ext cx="2774153" cy="2340692"/>
        </p:xfrm>
        <a:graphic>
          <a:graphicData uri="http://schemas.openxmlformats.org/presentationml/2006/ole">
            <mc:AlternateContent xmlns:mc="http://schemas.openxmlformats.org/markup-compatibility/2006">
              <mc:Choice xmlns:v="urn:schemas-microsoft-com:vml" Requires="v">
                <p:oleObj name="Presentation" showAsIcon="1" r:id="rId4" imgW="914324" imgH="771628" progId="PowerPoint.Show.12">
                  <p:embed/>
                </p:oleObj>
              </mc:Choice>
              <mc:Fallback>
                <p:oleObj name="Presentation" showAsIcon="1" r:id="rId4" imgW="914324" imgH="771628" progId="PowerPoint.Show.12">
                  <p:embed/>
                  <p:pic>
                    <p:nvPicPr>
                      <p:cNvPr id="18" name="Object 17">
                        <a:hlinkClick r:id="" action="ppaction://ole?verb=0"/>
                        <a:extLst>
                          <a:ext uri="{FF2B5EF4-FFF2-40B4-BE49-F238E27FC236}">
                            <a16:creationId xmlns:a16="http://schemas.microsoft.com/office/drawing/2014/main" id="{0C0B9443-F797-63AE-53C2-00AF8310CC11}"/>
                          </a:ext>
                        </a:extLst>
                      </p:cNvPr>
                      <p:cNvPicPr/>
                      <p:nvPr/>
                    </p:nvPicPr>
                    <p:blipFill>
                      <a:blip r:embed="rId5"/>
                      <a:stretch>
                        <a:fillRect/>
                      </a:stretch>
                    </p:blipFill>
                    <p:spPr>
                      <a:xfrm>
                        <a:off x="2696065" y="4185137"/>
                        <a:ext cx="2774153" cy="2340692"/>
                      </a:xfrm>
                      <a:prstGeom prst="rect">
                        <a:avLst/>
                      </a:prstGeom>
                    </p:spPr>
                  </p:pic>
                </p:oleObj>
              </mc:Fallback>
            </mc:AlternateContent>
          </a:graphicData>
        </a:graphic>
      </p:graphicFrame>
    </p:spTree>
    <p:extLst>
      <p:ext uri="{BB962C8B-B14F-4D97-AF65-F5344CB8AC3E}">
        <p14:creationId xmlns:p14="http://schemas.microsoft.com/office/powerpoint/2010/main" val="153034611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28F559-D957-085D-2BFE-BBE1CE80A32C}"/>
            </a:ext>
          </a:extLst>
        </p:cNvPr>
        <p:cNvGrpSpPr/>
        <p:nvPr/>
      </p:nvGrpSpPr>
      <p:grpSpPr>
        <a:xfrm>
          <a:off x="0" y="0"/>
          <a:ext cx="0" cy="0"/>
          <a:chOff x="0" y="0"/>
          <a:chExt cx="0" cy="0"/>
        </a:xfrm>
      </p:grpSpPr>
      <p:pic>
        <p:nvPicPr>
          <p:cNvPr id="5" name="Picture 4" descr="Blue lines on a black background&#10;&#10;AI-generated content may be incorrect.">
            <a:extLst>
              <a:ext uri="{FF2B5EF4-FFF2-40B4-BE49-F238E27FC236}">
                <a16:creationId xmlns:a16="http://schemas.microsoft.com/office/drawing/2014/main" id="{2D7A4E7C-1FA2-E144-2F5F-D2AAF57BE8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F0FA589B-88FE-DA98-2F48-B7F065F3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7" name="Rectangle 16">
            <a:extLst>
              <a:ext uri="{FF2B5EF4-FFF2-40B4-BE49-F238E27FC236}">
                <a16:creationId xmlns:a16="http://schemas.microsoft.com/office/drawing/2014/main" id="{CCB2D40B-3E54-9F21-3A2B-7251F3520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FBDC3CE-447A-9C7D-397A-78D0F0B4A1BC}"/>
              </a:ext>
            </a:extLst>
          </p:cNvPr>
          <p:cNvSpPr txBox="1"/>
          <p:nvPr/>
        </p:nvSpPr>
        <p:spPr>
          <a:xfrm>
            <a:off x="0" y="-6787661"/>
            <a:ext cx="2637691" cy="21019651"/>
          </a:xfrm>
          <a:prstGeom prst="rect">
            <a:avLst/>
          </a:prstGeom>
          <a:noFill/>
        </p:spPr>
        <p:txBody>
          <a:bodyPr wrap="square" rtlCol="0">
            <a:spAutoFit/>
          </a:bodyPr>
          <a:lstStyle/>
          <a:p>
            <a:r>
              <a:rPr lang="en-US" sz="45000" dirty="0">
                <a:solidFill>
                  <a:schemeClr val="bg1"/>
                </a:solidFill>
              </a:rPr>
              <a:t>567</a:t>
            </a:r>
          </a:p>
        </p:txBody>
      </p:sp>
      <p:pic>
        <p:nvPicPr>
          <p:cNvPr id="11" name="Picture 10">
            <a:extLst>
              <a:ext uri="{FF2B5EF4-FFF2-40B4-BE49-F238E27FC236}">
                <a16:creationId xmlns:a16="http://schemas.microsoft.com/office/drawing/2014/main" id="{B2548C5E-929C-F923-A99A-C541FB95D87C}"/>
              </a:ext>
            </a:extLst>
          </p:cNvPr>
          <p:cNvPicPr>
            <a:picLocks noChangeAspect="1"/>
          </p:cNvPicPr>
          <p:nvPr/>
        </p:nvPicPr>
        <p:blipFill>
          <a:blip r:embed="rId3"/>
          <a:stretch>
            <a:fillRect/>
          </a:stretch>
        </p:blipFill>
        <p:spPr>
          <a:xfrm>
            <a:off x="8557846" y="3484434"/>
            <a:ext cx="3465111" cy="3048293"/>
          </a:xfrm>
          <a:prstGeom prst="rect">
            <a:avLst/>
          </a:prstGeom>
          <a:effectLst>
            <a:glow rad="508000">
              <a:srgbClr val="0154FC"/>
            </a:glow>
            <a:softEdge rad="12700"/>
          </a:effectLst>
          <a:scene3d>
            <a:camera prst="orthographicFront"/>
            <a:lightRig rig="threePt" dir="t"/>
          </a:scene3d>
          <a:sp3d extrusionH="12700">
            <a:bevelT w="38100"/>
          </a:sp3d>
        </p:spPr>
      </p:pic>
      <p:sp>
        <p:nvSpPr>
          <p:cNvPr id="12" name="TextBox 11">
            <a:extLst>
              <a:ext uri="{FF2B5EF4-FFF2-40B4-BE49-F238E27FC236}">
                <a16:creationId xmlns:a16="http://schemas.microsoft.com/office/drawing/2014/main" id="{BF12334B-06F8-7B16-0C79-6CE714B5EC71}"/>
              </a:ext>
            </a:extLst>
          </p:cNvPr>
          <p:cNvSpPr txBox="1"/>
          <p:nvPr/>
        </p:nvSpPr>
        <p:spPr>
          <a:xfrm>
            <a:off x="3061478" y="403394"/>
            <a:ext cx="8929475" cy="2677656"/>
          </a:xfrm>
          <a:prstGeom prst="rect">
            <a:avLst/>
          </a:prstGeom>
          <a:noFill/>
        </p:spPr>
        <p:txBody>
          <a:bodyPr wrap="square" rtlCol="0">
            <a:spAutoFit/>
          </a:bodyPr>
          <a:lstStyle/>
          <a:p>
            <a:r>
              <a:rPr lang="en-US" sz="2800" dirty="0">
                <a:solidFill>
                  <a:schemeClr val="bg1"/>
                </a:solidFill>
              </a:rPr>
              <a:t>In this project, we conducted a vulnerability assessment that built on what we learned about data security and risk mitigation. We used vulnerability data to understand potential risks in business environments and developed strategies to address them, ensuring organizations can prepare for and respond to disruptions effectively.</a:t>
            </a:r>
          </a:p>
        </p:txBody>
      </p:sp>
      <p:graphicFrame>
        <p:nvGraphicFramePr>
          <p:cNvPr id="13" name="Object 12">
            <a:hlinkClick r:id="" action="ppaction://ole?verb=0"/>
            <a:extLst>
              <a:ext uri="{FF2B5EF4-FFF2-40B4-BE49-F238E27FC236}">
                <a16:creationId xmlns:a16="http://schemas.microsoft.com/office/drawing/2014/main" id="{7DA19AFC-F0F7-311C-A36F-68BD20C6C03A}"/>
              </a:ext>
            </a:extLst>
          </p:cNvPr>
          <p:cNvGraphicFramePr>
            <a:graphicFrameLocks noChangeAspect="1"/>
          </p:cNvGraphicFramePr>
          <p:nvPr>
            <p:extLst>
              <p:ext uri="{D42A27DB-BD31-4B8C-83A1-F6EECF244321}">
                <p14:modId xmlns:p14="http://schemas.microsoft.com/office/powerpoint/2010/main" val="668956069"/>
              </p:ext>
            </p:extLst>
          </p:nvPr>
        </p:nvGraphicFramePr>
        <p:xfrm>
          <a:off x="2739159" y="3348368"/>
          <a:ext cx="2969102" cy="2505180"/>
        </p:xfrm>
        <a:graphic>
          <a:graphicData uri="http://schemas.openxmlformats.org/presentationml/2006/ole">
            <mc:AlternateContent xmlns:mc="http://schemas.openxmlformats.org/markup-compatibility/2006">
              <mc:Choice xmlns:v="urn:schemas-microsoft-com:vml" Requires="v">
                <p:oleObj name="Presentation" showAsIcon="1" r:id="rId4" imgW="914324" imgH="771628" progId="PowerPoint.Show.12">
                  <p:embed/>
                </p:oleObj>
              </mc:Choice>
              <mc:Fallback>
                <p:oleObj name="Presentation" showAsIcon="1" r:id="rId4" imgW="914324" imgH="771628" progId="PowerPoint.Show.12">
                  <p:embed/>
                  <p:pic>
                    <p:nvPicPr>
                      <p:cNvPr id="13" name="Object 12">
                        <a:hlinkClick r:id="" action="ppaction://ole?verb=0"/>
                        <a:extLst>
                          <a:ext uri="{FF2B5EF4-FFF2-40B4-BE49-F238E27FC236}">
                            <a16:creationId xmlns:a16="http://schemas.microsoft.com/office/drawing/2014/main" id="{7DA19AFC-F0F7-311C-A36F-68BD20C6C03A}"/>
                          </a:ext>
                        </a:extLst>
                      </p:cNvPr>
                      <p:cNvPicPr/>
                      <p:nvPr/>
                    </p:nvPicPr>
                    <p:blipFill>
                      <a:blip r:embed="rId5"/>
                      <a:stretch>
                        <a:fillRect/>
                      </a:stretch>
                    </p:blipFill>
                    <p:spPr>
                      <a:xfrm>
                        <a:off x="2739159" y="3348368"/>
                        <a:ext cx="2969102" cy="2505180"/>
                      </a:xfrm>
                      <a:prstGeom prst="rect">
                        <a:avLst/>
                      </a:prstGeom>
                    </p:spPr>
                  </p:pic>
                </p:oleObj>
              </mc:Fallback>
            </mc:AlternateContent>
          </a:graphicData>
        </a:graphic>
      </p:graphicFrame>
    </p:spTree>
    <p:extLst>
      <p:ext uri="{BB962C8B-B14F-4D97-AF65-F5344CB8AC3E}">
        <p14:creationId xmlns:p14="http://schemas.microsoft.com/office/powerpoint/2010/main" val="66958643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5CC556-EFBB-D178-1381-9F5986E2042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D8DD152-4709-C73A-A044-CAA6F4CCA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blurry image of a blue background&#10;&#10;AI-generated content may be incorrect.">
            <a:extLst>
              <a:ext uri="{FF2B5EF4-FFF2-40B4-BE49-F238E27FC236}">
                <a16:creationId xmlns:a16="http://schemas.microsoft.com/office/drawing/2014/main" id="{AFB1EC73-27CA-48C1-CC9C-A4342B50D979}"/>
              </a:ext>
            </a:extLst>
          </p:cNvPr>
          <p:cNvPicPr>
            <a:picLocks noChangeAspect="1"/>
          </p:cNvPicPr>
          <p:nvPr/>
        </p:nvPicPr>
        <p:blipFill>
          <a:blip r:embed="rId2">
            <a:extLst>
              <a:ext uri="{28A0092B-C50C-407E-A947-70E740481C1C}">
                <a14:useLocalDpi xmlns:a14="http://schemas.microsoft.com/office/drawing/2010/main" val="0"/>
              </a:ext>
            </a:extLst>
          </a:blip>
          <a:srcRect t="14422" r="-2" b="10273"/>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C60732F-A2EB-055D-A7D4-7C2065E654AA}"/>
              </a:ext>
            </a:extLst>
          </p:cNvPr>
          <p:cNvSpPr txBox="1"/>
          <p:nvPr/>
        </p:nvSpPr>
        <p:spPr>
          <a:xfrm>
            <a:off x="2039816" y="199292"/>
            <a:ext cx="7479323"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Challenges</a:t>
            </a:r>
          </a:p>
        </p:txBody>
      </p:sp>
      <p:sp>
        <p:nvSpPr>
          <p:cNvPr id="3" name="TextBox 2">
            <a:extLst>
              <a:ext uri="{FF2B5EF4-FFF2-40B4-BE49-F238E27FC236}">
                <a16:creationId xmlns:a16="http://schemas.microsoft.com/office/drawing/2014/main" id="{197F4E15-9DA8-4CCF-D7BD-8F9692A5993B}"/>
              </a:ext>
            </a:extLst>
          </p:cNvPr>
          <p:cNvSpPr txBox="1"/>
          <p:nvPr/>
        </p:nvSpPr>
        <p:spPr>
          <a:xfrm>
            <a:off x="234462" y="1214955"/>
            <a:ext cx="11465169"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Throughout the course, I faced challenges in understanding complex security concepts and protocols, requiring dedication and persistence to master. Balancing coursework with other responsibilities also demanded strong time management skills. Additionally, staying up-to-date with the latest security threats and technologies proved to be a challenge, but one that ultimately enhanced my knowledge and skills in information security. Furthermore, I had to overcome unexpected technical difficulties with my laptop and subsequent replacement system, which added an extra layer of complexity to completing the project on time.</a:t>
            </a:r>
          </a:p>
        </p:txBody>
      </p:sp>
    </p:spTree>
    <p:extLst>
      <p:ext uri="{BB962C8B-B14F-4D97-AF65-F5344CB8AC3E}">
        <p14:creationId xmlns:p14="http://schemas.microsoft.com/office/powerpoint/2010/main" val="33356412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A blue wave on a white background&#10;&#10;AI-generated content may be incorrect.">
            <a:extLst>
              <a:ext uri="{FF2B5EF4-FFF2-40B4-BE49-F238E27FC236}">
                <a16:creationId xmlns:a16="http://schemas.microsoft.com/office/drawing/2014/main" id="{83876406-B817-4A3B-5B6A-80AAC113878C}"/>
              </a:ext>
            </a:extLst>
          </p:cNvPr>
          <p:cNvPicPr>
            <a:picLocks noChangeAspect="1"/>
          </p:cNvPicPr>
          <p:nvPr/>
        </p:nvPicPr>
        <p:blipFill>
          <a:blip r:embed="rId2">
            <a:extLst>
              <a:ext uri="{28A0092B-C50C-407E-A947-70E740481C1C}">
                <a14:useLocalDpi xmlns:a14="http://schemas.microsoft.com/office/drawing/2010/main" val="0"/>
              </a:ext>
            </a:extLst>
          </a:blip>
          <a:srcRect t="4224"/>
          <a:stretch>
            <a:fillRect/>
          </a:stretch>
        </p:blipFill>
        <p:spPr>
          <a:xfrm>
            <a:off x="6051481" y="2172002"/>
            <a:ext cx="5952949" cy="4685988"/>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8" name="Freeform: Shape 17">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974CA273-CB09-4197-F2AE-6EE94E4D19B7}"/>
              </a:ext>
            </a:extLst>
          </p:cNvPr>
          <p:cNvSpPr txBox="1"/>
          <p:nvPr/>
        </p:nvSpPr>
        <p:spPr>
          <a:xfrm>
            <a:off x="492369" y="255004"/>
            <a:ext cx="10023231" cy="830997"/>
          </a:xfrm>
          <a:prstGeom prst="rect">
            <a:avLst/>
          </a:prstGeom>
          <a:noFill/>
        </p:spPr>
        <p:txBody>
          <a:bodyPr wrap="square" rtlCol="0">
            <a:spAutoFit/>
          </a:bodyPr>
          <a:lstStyle/>
          <a:p>
            <a:pPr algn="ctr"/>
            <a:r>
              <a:rPr lang="en-US" sz="4800" dirty="0"/>
              <a:t>Career Skills</a:t>
            </a:r>
          </a:p>
        </p:txBody>
      </p:sp>
      <p:sp>
        <p:nvSpPr>
          <p:cNvPr id="10" name="TextBox 9">
            <a:extLst>
              <a:ext uri="{FF2B5EF4-FFF2-40B4-BE49-F238E27FC236}">
                <a16:creationId xmlns:a16="http://schemas.microsoft.com/office/drawing/2014/main" id="{64FC627D-A037-C2D5-2452-A3A29C5F5403}"/>
              </a:ext>
            </a:extLst>
          </p:cNvPr>
          <p:cNvSpPr txBox="1"/>
          <p:nvPr/>
        </p:nvSpPr>
        <p:spPr>
          <a:xfrm>
            <a:off x="187569" y="1086001"/>
            <a:ext cx="11254154"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Through this course, I've developed key skills that will serve me well in the field of information security. I've gained a solid understanding of security principles and best practices, including threat analysis and risk management. I'm equipped to identify and mitigate various types of malware and social engineering attacks. I've also learned to apply cryptographic techniques and security protocols to protect sensitive information. Additionally, I've developed skills in designing security solutions and policies that ensure the confidentiality, integrity, and availability of data. These skills will enable me to contribute to the development of secure systems and networks.</a:t>
            </a:r>
          </a:p>
        </p:txBody>
      </p:sp>
    </p:spTree>
    <p:extLst>
      <p:ext uri="{BB962C8B-B14F-4D97-AF65-F5344CB8AC3E}">
        <p14:creationId xmlns:p14="http://schemas.microsoft.com/office/powerpoint/2010/main" val="418044351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4430</TotalTime>
  <Words>809</Words>
  <Application>Microsoft Office PowerPoint</Application>
  <PresentationFormat>Widescreen</PresentationFormat>
  <Paragraphs>33</Paragraphs>
  <Slides>12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Meiryo</vt:lpstr>
      <vt:lpstr>Aptos</vt:lpstr>
      <vt:lpstr>Aptos Display</vt:lpstr>
      <vt:lpstr>Arial</vt:lpstr>
      <vt:lpstr>Avenir Next LT Pro</vt:lpstr>
      <vt:lpstr>Times New Roman</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brianna clarke</dc:creator>
  <cp:lastModifiedBy>brianna clarke</cp:lastModifiedBy>
  <cp:revision>2</cp:revision>
  <dcterms:created xsi:type="dcterms:W3CDTF">2025-08-28T03:35:09Z</dcterms:created>
  <dcterms:modified xsi:type="dcterms:W3CDTF">2025-08-31T07:07:05Z</dcterms:modified>
</cp:coreProperties>
</file>